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2" r:id="rId5"/>
    <p:sldId id="293" r:id="rId6"/>
    <p:sldId id="266" r:id="rId7"/>
    <p:sldId id="267" r:id="rId8"/>
    <p:sldId id="259" r:id="rId9"/>
    <p:sldId id="260" r:id="rId10"/>
    <p:sldId id="261" r:id="rId11"/>
    <p:sldId id="262" r:id="rId12"/>
    <p:sldId id="294" r:id="rId13"/>
    <p:sldId id="263" r:id="rId14"/>
    <p:sldId id="264" r:id="rId15"/>
    <p:sldId id="295" r:id="rId16"/>
    <p:sldId id="296" r:id="rId17"/>
    <p:sldId id="265" r:id="rId18"/>
    <p:sldId id="268" r:id="rId19"/>
    <p:sldId id="322" r:id="rId20"/>
    <p:sldId id="318" r:id="rId21"/>
    <p:sldId id="323" r:id="rId22"/>
    <p:sldId id="319" r:id="rId23"/>
    <p:sldId id="320" r:id="rId24"/>
    <p:sldId id="269"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F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88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9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A111615-0CE3-46B9-87DE-3C24E12D6BFD}" type="datetimeFigureOut">
              <a:rPr lang="it-IT" smtClean="0"/>
              <a:pPr/>
              <a:t>30/09/2014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531878-A29B-478F-90E6-1A6EF4A3AFC3}" type="slidenum">
              <a:rPr lang="it-IT" smtClean="0"/>
              <a:pPr/>
              <a:t>‹N›</a:t>
            </a:fld>
            <a:endParaRPr lang="it-IT"/>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11615-0CE3-46B9-87DE-3C24E12D6BFD}" type="datetimeFigureOut">
              <a:rPr lang="it-IT" smtClean="0"/>
              <a:pPr/>
              <a:t>30/09/2014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31878-A29B-478F-90E6-1A6EF4A3AFC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4" name="Rettangolo 3"/>
          <p:cNvSpPr/>
          <p:nvPr/>
        </p:nvSpPr>
        <p:spPr>
          <a:xfrm>
            <a:off x="1394146" y="2967335"/>
            <a:ext cx="6355714" cy="923330"/>
          </a:xfrm>
          <a:prstGeom prst="rect">
            <a:avLst/>
          </a:prstGeom>
          <a:noFill/>
        </p:spPr>
        <p:txBody>
          <a:bodyPr wrap="none" lIns="91440" tIns="45720" rIns="91440" bIns="45720">
            <a:spAutoFit/>
          </a:bodyPr>
          <a:lstStyle/>
          <a:p>
            <a:pPr algn="ctr"/>
            <a:r>
              <a:rPr lang="it-IT"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 nostra vendemmia</a:t>
            </a:r>
            <a:endParaRPr lang="it-IT"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Rettangolo 4"/>
          <p:cNvSpPr/>
          <p:nvPr/>
        </p:nvSpPr>
        <p:spPr>
          <a:xfrm>
            <a:off x="2771800" y="548680"/>
            <a:ext cx="3679213" cy="923330"/>
          </a:xfrm>
          <a:prstGeom prst="rect">
            <a:avLst/>
          </a:prstGeom>
          <a:noFill/>
        </p:spPr>
        <p:txBody>
          <a:bodyPr wrap="none" lIns="91440" tIns="45720" rIns="91440" bIns="45720">
            <a:spAutoFit/>
          </a:bodyPr>
          <a:lstStyle/>
          <a:p>
            <a:pPr algn="ctr"/>
            <a:r>
              <a:rPr lang="it-IT"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Classe III B</a:t>
            </a:r>
            <a:endParaRPr lang="it-IT"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Rettangolo 6"/>
          <p:cNvSpPr/>
          <p:nvPr/>
        </p:nvSpPr>
        <p:spPr>
          <a:xfrm>
            <a:off x="186228" y="5157192"/>
            <a:ext cx="8850373" cy="923330"/>
          </a:xfrm>
          <a:prstGeom prst="rect">
            <a:avLst/>
          </a:prstGeom>
          <a:noFill/>
        </p:spPr>
        <p:txBody>
          <a:bodyPr wrap="none" lIns="91440" tIns="45720" rIns="91440" bIns="45720">
            <a:spAutoFit/>
          </a:bodyPr>
          <a:lstStyle/>
          <a:p>
            <a:pPr algn="ctr"/>
            <a:r>
              <a:rPr lang="it-IT"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Anno Scolastico 2011-2012</a:t>
            </a:r>
            <a:endParaRPr lang="it-IT"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vite.gif"/>
          <p:cNvPicPr>
            <a:picLocks noChangeAspect="1"/>
          </p:cNvPicPr>
          <p:nvPr/>
        </p:nvPicPr>
        <p:blipFill>
          <a:blip r:embed="rId2" cstate="print"/>
          <a:stretch>
            <a:fillRect/>
          </a:stretch>
        </p:blipFill>
        <p:spPr>
          <a:xfrm>
            <a:off x="0" y="4293096"/>
            <a:ext cx="2994857" cy="2276872"/>
          </a:xfrm>
          <a:prstGeom prst="rect">
            <a:avLst/>
          </a:prstGeom>
        </p:spPr>
      </p:pic>
      <p:sp>
        <p:nvSpPr>
          <p:cNvPr id="4" name="CasellaDiTesto 3"/>
          <p:cNvSpPr txBox="1"/>
          <p:nvPr/>
        </p:nvSpPr>
        <p:spPr>
          <a:xfrm>
            <a:off x="1475656" y="188640"/>
            <a:ext cx="6624736" cy="646331"/>
          </a:xfrm>
          <a:prstGeom prst="rect">
            <a:avLst/>
          </a:prstGeom>
          <a:noFill/>
        </p:spPr>
        <p:txBody>
          <a:bodyPr wrap="square" rtlCol="0">
            <a:spAutoFit/>
          </a:bodyPr>
          <a:lstStyle/>
          <a:p>
            <a:pPr algn="ctr"/>
            <a:r>
              <a:rPr lang="it-IT" sz="3600" dirty="0" smtClean="0">
                <a:solidFill>
                  <a:srgbClr val="FF0000"/>
                </a:solidFill>
                <a:latin typeface="Cheri" pitchFamily="2" charset="0"/>
              </a:rPr>
              <a:t>Il cambio</a:t>
            </a:r>
            <a:endParaRPr lang="it-IT" sz="3600" dirty="0">
              <a:solidFill>
                <a:srgbClr val="FF0000"/>
              </a:solidFill>
              <a:latin typeface="Cheri" pitchFamily="2" charset="0"/>
            </a:endParaRPr>
          </a:p>
        </p:txBody>
      </p:sp>
      <p:pic>
        <p:nvPicPr>
          <p:cNvPr id="5" name="Immagine 4" descr="tralcio e grappolo colore.gif"/>
          <p:cNvPicPr>
            <a:picLocks noChangeAspect="1"/>
          </p:cNvPicPr>
          <p:nvPr/>
        </p:nvPicPr>
        <p:blipFill>
          <a:blip r:embed="rId3" cstate="print"/>
          <a:srcRect t="58400" r="63382"/>
          <a:stretch>
            <a:fillRect/>
          </a:stretch>
        </p:blipFill>
        <p:spPr>
          <a:xfrm>
            <a:off x="0" y="620688"/>
            <a:ext cx="1475656" cy="2374054"/>
          </a:xfrm>
          <a:prstGeom prst="rect">
            <a:avLst/>
          </a:prstGeom>
        </p:spPr>
      </p:pic>
      <p:sp>
        <p:nvSpPr>
          <p:cNvPr id="6" name="CasellaDiTesto 5"/>
          <p:cNvSpPr txBox="1"/>
          <p:nvPr/>
        </p:nvSpPr>
        <p:spPr>
          <a:xfrm>
            <a:off x="1907704" y="1700808"/>
            <a:ext cx="6984776" cy="461665"/>
          </a:xfrm>
          <a:prstGeom prst="rect">
            <a:avLst/>
          </a:prstGeom>
          <a:noFill/>
        </p:spPr>
        <p:txBody>
          <a:bodyPr wrap="square" rtlCol="0">
            <a:spAutoFit/>
          </a:bodyPr>
          <a:lstStyle/>
          <a:p>
            <a:r>
              <a:rPr lang="it-IT" sz="2400" dirty="0" smtClean="0">
                <a:latin typeface="Comic Sans MS" pitchFamily="66" charset="0"/>
              </a:rPr>
              <a:t>UVA – UNA – UNO – UGO – UFO.</a:t>
            </a:r>
            <a:endParaRPr lang="it-IT" sz="2400" dirty="0">
              <a:latin typeface="Comic Sans MS" pitchFamily="66" charset="0"/>
            </a:endParaRPr>
          </a:p>
        </p:txBody>
      </p:sp>
      <p:sp>
        <p:nvSpPr>
          <p:cNvPr id="7" name="CasellaDiTesto 6"/>
          <p:cNvSpPr txBox="1"/>
          <p:nvPr/>
        </p:nvSpPr>
        <p:spPr>
          <a:xfrm>
            <a:off x="1763688" y="3429000"/>
            <a:ext cx="6984776" cy="461665"/>
          </a:xfrm>
          <a:prstGeom prst="rect">
            <a:avLst/>
          </a:prstGeom>
          <a:noFill/>
        </p:spPr>
        <p:txBody>
          <a:bodyPr wrap="square" rtlCol="0">
            <a:spAutoFit/>
          </a:bodyPr>
          <a:lstStyle/>
          <a:p>
            <a:r>
              <a:rPr lang="it-IT" sz="2400" dirty="0" smtClean="0">
                <a:latin typeface="Comic Sans MS" pitchFamily="66" charset="0"/>
              </a:rPr>
              <a:t>ACINO – ASINO – ASILO – ASILI – ASINI.</a:t>
            </a:r>
            <a:endParaRPr lang="it-IT" sz="2400" dirty="0">
              <a:latin typeface="Comic Sans MS" pitchFamily="66" charset="0"/>
            </a:endParaRPr>
          </a:p>
        </p:txBody>
      </p:sp>
      <p:pic>
        <p:nvPicPr>
          <p:cNvPr id="8" name="Immagine 7" descr="acino.jpg"/>
          <p:cNvPicPr>
            <a:picLocks noChangeAspect="1"/>
          </p:cNvPicPr>
          <p:nvPr/>
        </p:nvPicPr>
        <p:blipFill>
          <a:blip r:embed="rId4" cstate="print"/>
          <a:stretch>
            <a:fillRect/>
          </a:stretch>
        </p:blipFill>
        <p:spPr>
          <a:xfrm>
            <a:off x="395536" y="3140968"/>
            <a:ext cx="1055022" cy="1347674"/>
          </a:xfrm>
          <a:prstGeom prst="rect">
            <a:avLst/>
          </a:prstGeom>
        </p:spPr>
      </p:pic>
      <p:sp>
        <p:nvSpPr>
          <p:cNvPr id="9" name="CasellaDiTesto 8"/>
          <p:cNvSpPr txBox="1"/>
          <p:nvPr/>
        </p:nvSpPr>
        <p:spPr>
          <a:xfrm>
            <a:off x="1907704" y="5657671"/>
            <a:ext cx="6984776" cy="1200329"/>
          </a:xfrm>
          <a:prstGeom prst="rect">
            <a:avLst/>
          </a:prstGeom>
          <a:noFill/>
        </p:spPr>
        <p:txBody>
          <a:bodyPr wrap="square" rtlCol="0">
            <a:spAutoFit/>
          </a:bodyPr>
          <a:lstStyle/>
          <a:p>
            <a:r>
              <a:rPr lang="it-IT" sz="2400" dirty="0" smtClean="0">
                <a:latin typeface="Comic Sans MS" pitchFamily="66" charset="0"/>
              </a:rPr>
              <a:t>VITE – VITA – RITA – RITO – RISO – RESO – RENO – SENO – CENO – CENA – PENA – PELA – PILA – FILA – FILO – FICO - FUCO – BUCO …</a:t>
            </a:r>
            <a:endParaRPr lang="it-IT" sz="24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4"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21"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vite.gif"/>
          <p:cNvPicPr>
            <a:picLocks noChangeAspect="1"/>
          </p:cNvPicPr>
          <p:nvPr/>
        </p:nvPicPr>
        <p:blipFill>
          <a:blip r:embed="rId2" cstate="print"/>
          <a:stretch>
            <a:fillRect/>
          </a:stretch>
        </p:blipFill>
        <p:spPr>
          <a:xfrm>
            <a:off x="395536" y="0"/>
            <a:ext cx="4320866" cy="3284984"/>
          </a:xfrm>
          <a:prstGeom prst="rect">
            <a:avLst/>
          </a:prstGeom>
        </p:spPr>
      </p:pic>
      <p:sp>
        <p:nvSpPr>
          <p:cNvPr id="3" name="CasellaDiTesto 2"/>
          <p:cNvSpPr txBox="1"/>
          <p:nvPr/>
        </p:nvSpPr>
        <p:spPr>
          <a:xfrm>
            <a:off x="2771800" y="620688"/>
            <a:ext cx="6624736" cy="646331"/>
          </a:xfrm>
          <a:prstGeom prst="rect">
            <a:avLst/>
          </a:prstGeom>
          <a:noFill/>
        </p:spPr>
        <p:txBody>
          <a:bodyPr wrap="square" rtlCol="0">
            <a:spAutoFit/>
          </a:bodyPr>
          <a:lstStyle/>
          <a:p>
            <a:pPr algn="ctr"/>
            <a:r>
              <a:rPr lang="it-IT" sz="3600" dirty="0" smtClean="0">
                <a:solidFill>
                  <a:srgbClr val="FF0000"/>
                </a:solidFill>
                <a:latin typeface="Cheri" pitchFamily="2" charset="0"/>
              </a:rPr>
              <a:t>La catena di parole</a:t>
            </a:r>
            <a:endParaRPr lang="it-IT" sz="3600" dirty="0">
              <a:solidFill>
                <a:srgbClr val="FF0000"/>
              </a:solidFill>
              <a:latin typeface="Cheri" pitchFamily="2" charset="0"/>
            </a:endParaRPr>
          </a:p>
        </p:txBody>
      </p:sp>
      <p:graphicFrame>
        <p:nvGraphicFramePr>
          <p:cNvPr id="5" name="Tabella 4"/>
          <p:cNvGraphicFramePr>
            <a:graphicFrameLocks noGrp="1"/>
          </p:cNvGraphicFramePr>
          <p:nvPr/>
        </p:nvGraphicFramePr>
        <p:xfrm>
          <a:off x="1524000" y="1885280"/>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err="1" smtClean="0"/>
                        <a:t>VI</a:t>
                      </a:r>
                      <a:endParaRPr lang="it-IT" dirty="0"/>
                    </a:p>
                  </a:txBody>
                  <a:tcPr/>
                </a:tc>
                <a:tc>
                  <a:txBody>
                    <a:bodyPr/>
                    <a:lstStyle/>
                    <a:p>
                      <a:pPr algn="ctr"/>
                      <a:r>
                        <a:rPr lang="it-IT" dirty="0" smtClean="0">
                          <a:solidFill>
                            <a:srgbClr val="FF0000"/>
                          </a:solidFill>
                        </a:rPr>
                        <a:t>TE</a:t>
                      </a:r>
                      <a:endParaRPr lang="it-IT" dirty="0">
                        <a:solidFill>
                          <a:srgbClr val="FF0000"/>
                        </a:solidFill>
                      </a:endParaRPr>
                    </a:p>
                  </a:txBody>
                  <a:tcPr/>
                </a:tc>
              </a:tr>
            </a:tbl>
          </a:graphicData>
        </a:graphic>
      </p:graphicFrame>
      <p:graphicFrame>
        <p:nvGraphicFramePr>
          <p:cNvPr id="6" name="Tabella 5"/>
          <p:cNvGraphicFramePr>
            <a:graphicFrameLocks noGrp="1"/>
          </p:cNvGraphicFramePr>
          <p:nvPr/>
        </p:nvGraphicFramePr>
        <p:xfrm>
          <a:off x="2195736" y="2405112"/>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TE</a:t>
                      </a:r>
                      <a:endParaRPr lang="it-IT" dirty="0"/>
                    </a:p>
                  </a:txBody>
                  <a:tcPr/>
                </a:tc>
                <a:tc>
                  <a:txBody>
                    <a:bodyPr/>
                    <a:lstStyle/>
                    <a:p>
                      <a:pPr algn="ctr"/>
                      <a:r>
                        <a:rPr lang="it-IT" dirty="0" smtClean="0">
                          <a:solidFill>
                            <a:srgbClr val="FF0000"/>
                          </a:solidFill>
                        </a:rPr>
                        <a:t>LA</a:t>
                      </a:r>
                      <a:endParaRPr lang="it-IT" dirty="0">
                        <a:solidFill>
                          <a:srgbClr val="FF0000"/>
                        </a:solidFill>
                      </a:endParaRPr>
                    </a:p>
                  </a:txBody>
                  <a:tcPr/>
                </a:tc>
              </a:tr>
            </a:tbl>
          </a:graphicData>
        </a:graphic>
      </p:graphicFrame>
      <p:graphicFrame>
        <p:nvGraphicFramePr>
          <p:cNvPr id="7" name="Tabella 6"/>
          <p:cNvGraphicFramePr>
            <a:graphicFrameLocks noGrp="1"/>
          </p:cNvGraphicFramePr>
          <p:nvPr/>
        </p:nvGraphicFramePr>
        <p:xfrm>
          <a:off x="2843808" y="2909168"/>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LA</a:t>
                      </a:r>
                      <a:endParaRPr lang="it-IT" dirty="0"/>
                    </a:p>
                  </a:txBody>
                  <a:tcPr/>
                </a:tc>
                <a:tc>
                  <a:txBody>
                    <a:bodyPr/>
                    <a:lstStyle/>
                    <a:p>
                      <a:pPr algn="ctr"/>
                      <a:r>
                        <a:rPr lang="it-IT" dirty="0" smtClean="0">
                          <a:solidFill>
                            <a:srgbClr val="FF0000"/>
                          </a:solidFill>
                        </a:rPr>
                        <a:t>VA</a:t>
                      </a:r>
                      <a:endParaRPr lang="it-IT" dirty="0">
                        <a:solidFill>
                          <a:srgbClr val="FF0000"/>
                        </a:solidFill>
                      </a:endParaRPr>
                    </a:p>
                  </a:txBody>
                  <a:tcPr/>
                </a:tc>
              </a:tr>
            </a:tbl>
          </a:graphicData>
        </a:graphic>
      </p:graphicFrame>
      <p:graphicFrame>
        <p:nvGraphicFramePr>
          <p:cNvPr id="8" name="Tabella 7"/>
          <p:cNvGraphicFramePr>
            <a:graphicFrameLocks noGrp="1"/>
          </p:cNvGraphicFramePr>
          <p:nvPr/>
        </p:nvGraphicFramePr>
        <p:xfrm>
          <a:off x="3491880" y="3413224"/>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VA</a:t>
                      </a:r>
                      <a:endParaRPr lang="it-IT" dirty="0"/>
                    </a:p>
                  </a:txBody>
                  <a:tcPr/>
                </a:tc>
                <a:tc>
                  <a:txBody>
                    <a:bodyPr/>
                    <a:lstStyle/>
                    <a:p>
                      <a:pPr algn="ctr"/>
                      <a:r>
                        <a:rPr lang="it-IT" dirty="0" smtClean="0">
                          <a:solidFill>
                            <a:srgbClr val="FF0000"/>
                          </a:solidFill>
                        </a:rPr>
                        <a:t>LE</a:t>
                      </a:r>
                      <a:endParaRPr lang="it-IT" dirty="0">
                        <a:solidFill>
                          <a:srgbClr val="FF0000"/>
                        </a:solidFill>
                      </a:endParaRPr>
                    </a:p>
                  </a:txBody>
                  <a:tcPr/>
                </a:tc>
              </a:tr>
            </a:tbl>
          </a:graphicData>
        </a:graphic>
      </p:graphicFrame>
      <p:graphicFrame>
        <p:nvGraphicFramePr>
          <p:cNvPr id="9" name="Tabella 8"/>
          <p:cNvGraphicFramePr>
            <a:graphicFrameLocks noGrp="1"/>
          </p:cNvGraphicFramePr>
          <p:nvPr/>
        </p:nvGraphicFramePr>
        <p:xfrm>
          <a:off x="4139952" y="3917280"/>
          <a:ext cx="1440160" cy="447824"/>
        </p:xfrm>
        <a:graphic>
          <a:graphicData uri="http://schemas.openxmlformats.org/drawingml/2006/table">
            <a:tbl>
              <a:tblPr firstRow="1" bandRow="1">
                <a:tableStyleId>{5940675A-B579-460E-94D1-54222C63F5DA}</a:tableStyleId>
              </a:tblPr>
              <a:tblGrid>
                <a:gridCol w="720080"/>
                <a:gridCol w="720080"/>
              </a:tblGrid>
              <a:tr h="447824">
                <a:tc>
                  <a:txBody>
                    <a:bodyPr/>
                    <a:lstStyle/>
                    <a:p>
                      <a:pPr algn="ctr"/>
                      <a:r>
                        <a:rPr lang="it-IT" dirty="0" smtClean="0"/>
                        <a:t>LE</a:t>
                      </a:r>
                      <a:endParaRPr lang="it-IT" dirty="0"/>
                    </a:p>
                  </a:txBody>
                  <a:tcPr/>
                </a:tc>
                <a:tc>
                  <a:txBody>
                    <a:bodyPr/>
                    <a:lstStyle/>
                    <a:p>
                      <a:pPr algn="ctr"/>
                      <a:r>
                        <a:rPr lang="it-IT" dirty="0" smtClean="0">
                          <a:solidFill>
                            <a:srgbClr val="FF0000"/>
                          </a:solidFill>
                        </a:rPr>
                        <a:t>GNO</a:t>
                      </a:r>
                      <a:endParaRPr lang="it-IT" dirty="0">
                        <a:solidFill>
                          <a:srgbClr val="FF0000"/>
                        </a:solidFill>
                      </a:endParaRPr>
                    </a:p>
                  </a:txBody>
                  <a:tcPr/>
                </a:tc>
              </a:tr>
            </a:tbl>
          </a:graphicData>
        </a:graphic>
      </p:graphicFrame>
      <p:graphicFrame>
        <p:nvGraphicFramePr>
          <p:cNvPr id="10" name="Tabella 9"/>
          <p:cNvGraphicFramePr>
            <a:graphicFrameLocks noGrp="1"/>
          </p:cNvGraphicFramePr>
          <p:nvPr/>
        </p:nvGraphicFramePr>
        <p:xfrm>
          <a:off x="4980384" y="4421336"/>
          <a:ext cx="1463824" cy="447824"/>
        </p:xfrm>
        <a:graphic>
          <a:graphicData uri="http://schemas.openxmlformats.org/drawingml/2006/table">
            <a:tbl>
              <a:tblPr firstRow="1" bandRow="1">
                <a:tableStyleId>{5940675A-B579-460E-94D1-54222C63F5DA}</a:tableStyleId>
              </a:tblPr>
              <a:tblGrid>
                <a:gridCol w="731912"/>
                <a:gridCol w="731912"/>
              </a:tblGrid>
              <a:tr h="447824">
                <a:tc>
                  <a:txBody>
                    <a:bodyPr/>
                    <a:lstStyle/>
                    <a:p>
                      <a:pPr algn="ctr"/>
                      <a:r>
                        <a:rPr lang="it-IT" dirty="0" smtClean="0"/>
                        <a:t>GNO</a:t>
                      </a:r>
                      <a:endParaRPr lang="it-IT" dirty="0"/>
                    </a:p>
                  </a:txBody>
                  <a:tcPr/>
                </a:tc>
                <a:tc>
                  <a:txBody>
                    <a:bodyPr/>
                    <a:lstStyle/>
                    <a:p>
                      <a:pPr algn="ctr"/>
                      <a:r>
                        <a:rPr lang="it-IT" dirty="0" smtClean="0">
                          <a:solidFill>
                            <a:srgbClr val="FF0000"/>
                          </a:solidFill>
                        </a:rPr>
                        <a:t>MO</a:t>
                      </a:r>
                      <a:endParaRPr lang="it-IT" dirty="0">
                        <a:solidFill>
                          <a:srgbClr val="FF0000"/>
                        </a:solidFill>
                      </a:endParaRPr>
                    </a:p>
                  </a:txBody>
                  <a:tcPr/>
                </a:tc>
              </a:tr>
            </a:tbl>
          </a:graphicData>
        </a:graphic>
      </p:graphicFrame>
      <p:graphicFrame>
        <p:nvGraphicFramePr>
          <p:cNvPr id="11" name="Tabella 10"/>
          <p:cNvGraphicFramePr>
            <a:graphicFrameLocks noGrp="1"/>
          </p:cNvGraphicFramePr>
          <p:nvPr/>
        </p:nvGraphicFramePr>
        <p:xfrm>
          <a:off x="5652120" y="4925392"/>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MO</a:t>
                      </a:r>
                      <a:endParaRPr lang="it-IT" dirty="0"/>
                    </a:p>
                  </a:txBody>
                  <a:tcPr/>
                </a:tc>
                <a:tc>
                  <a:txBody>
                    <a:bodyPr/>
                    <a:lstStyle/>
                    <a:p>
                      <a:pPr algn="ctr"/>
                      <a:r>
                        <a:rPr lang="it-IT" dirty="0" smtClean="0">
                          <a:solidFill>
                            <a:srgbClr val="FF0000"/>
                          </a:solidFill>
                        </a:rPr>
                        <a:t>RA</a:t>
                      </a:r>
                      <a:endParaRPr lang="it-IT" dirty="0">
                        <a:solidFill>
                          <a:srgbClr val="FF0000"/>
                        </a:solidFill>
                      </a:endParaRPr>
                    </a:p>
                  </a:txBody>
                  <a:tcPr/>
                </a:tc>
              </a:tr>
            </a:tbl>
          </a:graphicData>
        </a:graphic>
      </p:graphicFrame>
      <p:graphicFrame>
        <p:nvGraphicFramePr>
          <p:cNvPr id="12" name="Tabella 11"/>
          <p:cNvGraphicFramePr>
            <a:graphicFrameLocks noGrp="1"/>
          </p:cNvGraphicFramePr>
          <p:nvPr/>
        </p:nvGraphicFramePr>
        <p:xfrm>
          <a:off x="6084168" y="5429448"/>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RA</a:t>
                      </a:r>
                      <a:endParaRPr lang="it-IT" dirty="0"/>
                    </a:p>
                  </a:txBody>
                  <a:tcPr/>
                </a:tc>
                <a:tc>
                  <a:txBody>
                    <a:bodyPr/>
                    <a:lstStyle/>
                    <a:p>
                      <a:pPr algn="ctr"/>
                      <a:r>
                        <a:rPr lang="it-IT" dirty="0" smtClean="0">
                          <a:solidFill>
                            <a:srgbClr val="FF0000"/>
                          </a:solidFill>
                        </a:rPr>
                        <a:t>MO</a:t>
                      </a:r>
                      <a:endParaRPr lang="it-IT" dirty="0">
                        <a:solidFill>
                          <a:srgbClr val="FF0000"/>
                        </a:solidFill>
                      </a:endParaRPr>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tralcio e grappolo colore.gif"/>
          <p:cNvPicPr>
            <a:picLocks noChangeAspect="1"/>
          </p:cNvPicPr>
          <p:nvPr/>
        </p:nvPicPr>
        <p:blipFill>
          <a:blip r:embed="rId2" cstate="print"/>
          <a:srcRect t="58400" r="63382"/>
          <a:stretch>
            <a:fillRect/>
          </a:stretch>
        </p:blipFill>
        <p:spPr>
          <a:xfrm>
            <a:off x="0" y="188640"/>
            <a:ext cx="1773318" cy="2852936"/>
          </a:xfrm>
          <a:prstGeom prst="rect">
            <a:avLst/>
          </a:prstGeom>
        </p:spPr>
      </p:pic>
      <p:sp>
        <p:nvSpPr>
          <p:cNvPr id="3" name="CasellaDiTesto 2"/>
          <p:cNvSpPr txBox="1"/>
          <p:nvPr/>
        </p:nvSpPr>
        <p:spPr>
          <a:xfrm>
            <a:off x="1763688" y="548680"/>
            <a:ext cx="6624736" cy="646331"/>
          </a:xfrm>
          <a:prstGeom prst="rect">
            <a:avLst/>
          </a:prstGeom>
          <a:noFill/>
        </p:spPr>
        <p:txBody>
          <a:bodyPr wrap="square" rtlCol="0">
            <a:spAutoFit/>
          </a:bodyPr>
          <a:lstStyle/>
          <a:p>
            <a:pPr algn="ctr"/>
            <a:r>
              <a:rPr lang="it-IT" sz="3600" dirty="0" smtClean="0">
                <a:solidFill>
                  <a:srgbClr val="FF0000"/>
                </a:solidFill>
                <a:latin typeface="Cheri" pitchFamily="2" charset="0"/>
              </a:rPr>
              <a:t>La catena di parole</a:t>
            </a:r>
            <a:endParaRPr lang="it-IT" sz="3600" dirty="0">
              <a:solidFill>
                <a:srgbClr val="FF0000"/>
              </a:solidFill>
              <a:latin typeface="Cheri" pitchFamily="2" charset="0"/>
            </a:endParaRPr>
          </a:p>
        </p:txBody>
      </p:sp>
      <p:graphicFrame>
        <p:nvGraphicFramePr>
          <p:cNvPr id="5" name="Tabella 4"/>
          <p:cNvGraphicFramePr>
            <a:graphicFrameLocks noGrp="1"/>
          </p:cNvGraphicFramePr>
          <p:nvPr/>
        </p:nvGraphicFramePr>
        <p:xfrm>
          <a:off x="1524000" y="1885280"/>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U</a:t>
                      </a:r>
                      <a:endParaRPr lang="it-IT" dirty="0"/>
                    </a:p>
                  </a:txBody>
                  <a:tcPr/>
                </a:tc>
                <a:tc>
                  <a:txBody>
                    <a:bodyPr/>
                    <a:lstStyle/>
                    <a:p>
                      <a:pPr algn="ctr"/>
                      <a:r>
                        <a:rPr lang="it-IT" dirty="0" smtClean="0">
                          <a:solidFill>
                            <a:srgbClr val="FF0000"/>
                          </a:solidFill>
                        </a:rPr>
                        <a:t>VA</a:t>
                      </a:r>
                      <a:endParaRPr lang="it-IT" dirty="0">
                        <a:solidFill>
                          <a:srgbClr val="FF0000"/>
                        </a:solidFill>
                      </a:endParaRPr>
                    </a:p>
                  </a:txBody>
                  <a:tcPr/>
                </a:tc>
              </a:tr>
            </a:tbl>
          </a:graphicData>
        </a:graphic>
      </p:graphicFrame>
      <p:graphicFrame>
        <p:nvGraphicFramePr>
          <p:cNvPr id="6" name="Tabella 5"/>
          <p:cNvGraphicFramePr>
            <a:graphicFrameLocks noGrp="1"/>
          </p:cNvGraphicFramePr>
          <p:nvPr/>
        </p:nvGraphicFramePr>
        <p:xfrm>
          <a:off x="2195736" y="2405112"/>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VA</a:t>
                      </a:r>
                      <a:endParaRPr lang="it-IT" dirty="0"/>
                    </a:p>
                  </a:txBody>
                  <a:tcPr/>
                </a:tc>
                <a:tc>
                  <a:txBody>
                    <a:bodyPr/>
                    <a:lstStyle/>
                    <a:p>
                      <a:pPr algn="ctr"/>
                      <a:r>
                        <a:rPr lang="it-IT" dirty="0" smtClean="0">
                          <a:solidFill>
                            <a:srgbClr val="FF0000"/>
                          </a:solidFill>
                        </a:rPr>
                        <a:t>GO</a:t>
                      </a:r>
                      <a:endParaRPr lang="it-IT" dirty="0">
                        <a:solidFill>
                          <a:srgbClr val="FF0000"/>
                        </a:solidFill>
                      </a:endParaRPr>
                    </a:p>
                  </a:txBody>
                  <a:tcPr/>
                </a:tc>
              </a:tr>
            </a:tbl>
          </a:graphicData>
        </a:graphic>
      </p:graphicFrame>
      <p:graphicFrame>
        <p:nvGraphicFramePr>
          <p:cNvPr id="7" name="Tabella 6"/>
          <p:cNvGraphicFramePr>
            <a:graphicFrameLocks noGrp="1"/>
          </p:cNvGraphicFramePr>
          <p:nvPr/>
        </p:nvGraphicFramePr>
        <p:xfrm>
          <a:off x="2843808" y="2909168"/>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GO</a:t>
                      </a:r>
                      <a:endParaRPr lang="it-IT" dirty="0"/>
                    </a:p>
                  </a:txBody>
                  <a:tcPr/>
                </a:tc>
                <a:tc>
                  <a:txBody>
                    <a:bodyPr/>
                    <a:lstStyle/>
                    <a:p>
                      <a:pPr algn="ctr"/>
                      <a:r>
                        <a:rPr lang="it-IT" dirty="0" smtClean="0">
                          <a:solidFill>
                            <a:srgbClr val="FF0000"/>
                          </a:solidFill>
                        </a:rPr>
                        <a:t>LA</a:t>
                      </a:r>
                      <a:endParaRPr lang="it-IT" dirty="0">
                        <a:solidFill>
                          <a:srgbClr val="FF0000"/>
                        </a:solidFill>
                      </a:endParaRPr>
                    </a:p>
                  </a:txBody>
                  <a:tcPr/>
                </a:tc>
              </a:tr>
            </a:tbl>
          </a:graphicData>
        </a:graphic>
      </p:graphicFrame>
      <p:graphicFrame>
        <p:nvGraphicFramePr>
          <p:cNvPr id="8" name="Tabella 7"/>
          <p:cNvGraphicFramePr>
            <a:graphicFrameLocks noGrp="1"/>
          </p:cNvGraphicFramePr>
          <p:nvPr/>
        </p:nvGraphicFramePr>
        <p:xfrm>
          <a:off x="3491880" y="3413224"/>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LA</a:t>
                      </a:r>
                      <a:endParaRPr lang="it-IT" dirty="0"/>
                    </a:p>
                  </a:txBody>
                  <a:tcPr/>
                </a:tc>
                <a:tc>
                  <a:txBody>
                    <a:bodyPr/>
                    <a:lstStyle/>
                    <a:p>
                      <a:pPr algn="ctr"/>
                      <a:r>
                        <a:rPr lang="it-IT" dirty="0" smtClean="0">
                          <a:solidFill>
                            <a:srgbClr val="FF0000"/>
                          </a:solidFill>
                        </a:rPr>
                        <a:t>NA</a:t>
                      </a:r>
                      <a:endParaRPr lang="it-IT" dirty="0">
                        <a:solidFill>
                          <a:srgbClr val="FF0000"/>
                        </a:solidFill>
                      </a:endParaRPr>
                    </a:p>
                  </a:txBody>
                  <a:tcPr/>
                </a:tc>
              </a:tr>
            </a:tbl>
          </a:graphicData>
        </a:graphic>
      </p:graphicFrame>
      <p:graphicFrame>
        <p:nvGraphicFramePr>
          <p:cNvPr id="9" name="Tabella 8"/>
          <p:cNvGraphicFramePr>
            <a:graphicFrameLocks noGrp="1"/>
          </p:cNvGraphicFramePr>
          <p:nvPr/>
        </p:nvGraphicFramePr>
        <p:xfrm>
          <a:off x="4139952" y="3917280"/>
          <a:ext cx="1440160" cy="447824"/>
        </p:xfrm>
        <a:graphic>
          <a:graphicData uri="http://schemas.openxmlformats.org/drawingml/2006/table">
            <a:tbl>
              <a:tblPr firstRow="1" bandRow="1">
                <a:tableStyleId>{5940675A-B579-460E-94D1-54222C63F5DA}</a:tableStyleId>
              </a:tblPr>
              <a:tblGrid>
                <a:gridCol w="720080"/>
                <a:gridCol w="720080"/>
              </a:tblGrid>
              <a:tr h="447824">
                <a:tc>
                  <a:txBody>
                    <a:bodyPr/>
                    <a:lstStyle/>
                    <a:p>
                      <a:pPr algn="ctr"/>
                      <a:r>
                        <a:rPr lang="it-IT" dirty="0" smtClean="0"/>
                        <a:t>NA</a:t>
                      </a:r>
                      <a:endParaRPr lang="it-IT" dirty="0"/>
                    </a:p>
                  </a:txBody>
                  <a:tcPr/>
                </a:tc>
                <a:tc>
                  <a:txBody>
                    <a:bodyPr/>
                    <a:lstStyle/>
                    <a:p>
                      <a:pPr algn="ctr"/>
                      <a:r>
                        <a:rPr lang="it-IT" dirty="0" smtClean="0">
                          <a:solidFill>
                            <a:srgbClr val="FF0000"/>
                          </a:solidFill>
                        </a:rPr>
                        <a:t>VE</a:t>
                      </a:r>
                      <a:endParaRPr lang="it-IT" dirty="0">
                        <a:solidFill>
                          <a:srgbClr val="FF0000"/>
                        </a:solidFill>
                      </a:endParaRPr>
                    </a:p>
                  </a:txBody>
                  <a:tcPr/>
                </a:tc>
              </a:tr>
            </a:tbl>
          </a:graphicData>
        </a:graphic>
      </p:graphicFrame>
      <p:graphicFrame>
        <p:nvGraphicFramePr>
          <p:cNvPr id="10" name="Tabella 9"/>
          <p:cNvGraphicFramePr>
            <a:graphicFrameLocks noGrp="1"/>
          </p:cNvGraphicFramePr>
          <p:nvPr/>
        </p:nvGraphicFramePr>
        <p:xfrm>
          <a:off x="4980384" y="4421336"/>
          <a:ext cx="1463824" cy="447824"/>
        </p:xfrm>
        <a:graphic>
          <a:graphicData uri="http://schemas.openxmlformats.org/drawingml/2006/table">
            <a:tbl>
              <a:tblPr firstRow="1" bandRow="1">
                <a:tableStyleId>{5940675A-B579-460E-94D1-54222C63F5DA}</a:tableStyleId>
              </a:tblPr>
              <a:tblGrid>
                <a:gridCol w="731912"/>
                <a:gridCol w="731912"/>
              </a:tblGrid>
              <a:tr h="447824">
                <a:tc>
                  <a:txBody>
                    <a:bodyPr/>
                    <a:lstStyle/>
                    <a:p>
                      <a:pPr algn="ctr"/>
                      <a:r>
                        <a:rPr lang="it-IT" dirty="0" smtClean="0"/>
                        <a:t>VE</a:t>
                      </a:r>
                      <a:endParaRPr lang="it-IT" dirty="0"/>
                    </a:p>
                  </a:txBody>
                  <a:tcPr/>
                </a:tc>
                <a:tc>
                  <a:txBody>
                    <a:bodyPr/>
                    <a:lstStyle/>
                    <a:p>
                      <a:pPr algn="ctr"/>
                      <a:r>
                        <a:rPr lang="it-IT" dirty="0" smtClean="0">
                          <a:solidFill>
                            <a:srgbClr val="FF0000"/>
                          </a:solidFill>
                        </a:rPr>
                        <a:t>LO</a:t>
                      </a:r>
                      <a:endParaRPr lang="it-IT" dirty="0">
                        <a:solidFill>
                          <a:srgbClr val="FF0000"/>
                        </a:solidFill>
                      </a:endParaRPr>
                    </a:p>
                  </a:txBody>
                  <a:tcPr/>
                </a:tc>
              </a:tr>
            </a:tbl>
          </a:graphicData>
        </a:graphic>
      </p:graphicFrame>
      <p:graphicFrame>
        <p:nvGraphicFramePr>
          <p:cNvPr id="11" name="Tabella 10"/>
          <p:cNvGraphicFramePr>
            <a:graphicFrameLocks noGrp="1"/>
          </p:cNvGraphicFramePr>
          <p:nvPr/>
        </p:nvGraphicFramePr>
        <p:xfrm>
          <a:off x="5652120" y="4925392"/>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LO</a:t>
                      </a:r>
                      <a:endParaRPr lang="it-IT" dirty="0"/>
                    </a:p>
                  </a:txBody>
                  <a:tcPr/>
                </a:tc>
                <a:tc>
                  <a:txBody>
                    <a:bodyPr/>
                    <a:lstStyle/>
                    <a:p>
                      <a:pPr algn="ctr"/>
                      <a:r>
                        <a:rPr lang="it-IT" dirty="0" smtClean="0">
                          <a:solidFill>
                            <a:srgbClr val="FF0000"/>
                          </a:solidFill>
                        </a:rPr>
                        <a:t>TO</a:t>
                      </a:r>
                      <a:endParaRPr lang="it-IT" dirty="0">
                        <a:solidFill>
                          <a:srgbClr val="FF0000"/>
                        </a:solidFill>
                      </a:endParaRPr>
                    </a:p>
                  </a:txBody>
                  <a:tcPr/>
                </a:tc>
              </a:tr>
            </a:tbl>
          </a:graphicData>
        </a:graphic>
      </p:graphicFrame>
      <p:graphicFrame>
        <p:nvGraphicFramePr>
          <p:cNvPr id="12" name="Tabella 11"/>
          <p:cNvGraphicFramePr>
            <a:graphicFrameLocks noGrp="1"/>
          </p:cNvGraphicFramePr>
          <p:nvPr/>
        </p:nvGraphicFramePr>
        <p:xfrm>
          <a:off x="6084168" y="5429448"/>
          <a:ext cx="1247800" cy="447824"/>
        </p:xfrm>
        <a:graphic>
          <a:graphicData uri="http://schemas.openxmlformats.org/drawingml/2006/table">
            <a:tbl>
              <a:tblPr firstRow="1" bandRow="1">
                <a:tableStyleId>{5940675A-B579-460E-94D1-54222C63F5DA}</a:tableStyleId>
              </a:tblPr>
              <a:tblGrid>
                <a:gridCol w="623900"/>
                <a:gridCol w="623900"/>
              </a:tblGrid>
              <a:tr h="447824">
                <a:tc>
                  <a:txBody>
                    <a:bodyPr/>
                    <a:lstStyle/>
                    <a:p>
                      <a:pPr algn="ctr"/>
                      <a:r>
                        <a:rPr lang="it-IT" dirty="0" smtClean="0"/>
                        <a:t>TO</a:t>
                      </a:r>
                      <a:endParaRPr lang="it-IT" dirty="0"/>
                    </a:p>
                  </a:txBody>
                  <a:tcPr/>
                </a:tc>
                <a:tc>
                  <a:txBody>
                    <a:bodyPr/>
                    <a:lstStyle/>
                    <a:p>
                      <a:pPr algn="ctr"/>
                      <a:r>
                        <a:rPr lang="it-IT" dirty="0" smtClean="0">
                          <a:solidFill>
                            <a:srgbClr val="FF0000"/>
                          </a:solidFill>
                        </a:rPr>
                        <a:t>PO</a:t>
                      </a:r>
                      <a:endParaRPr lang="it-IT" dirty="0">
                        <a:solidFill>
                          <a:srgbClr val="FF0000"/>
                        </a:solidFill>
                      </a:endParaRPr>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619672" y="260648"/>
            <a:ext cx="6624736" cy="646331"/>
          </a:xfrm>
          <a:prstGeom prst="rect">
            <a:avLst/>
          </a:prstGeom>
          <a:noFill/>
        </p:spPr>
        <p:txBody>
          <a:bodyPr wrap="square" rtlCol="0">
            <a:spAutoFit/>
          </a:bodyPr>
          <a:lstStyle/>
          <a:p>
            <a:pPr algn="ctr"/>
            <a:r>
              <a:rPr lang="it-IT" sz="3600" dirty="0" err="1" smtClean="0">
                <a:solidFill>
                  <a:srgbClr val="FF0000"/>
                </a:solidFill>
                <a:latin typeface="Cheri" pitchFamily="2" charset="0"/>
              </a:rPr>
              <a:t>aBECEDARI</a:t>
            </a:r>
            <a:endParaRPr lang="it-IT" sz="3600" dirty="0">
              <a:solidFill>
                <a:srgbClr val="FF0000"/>
              </a:solidFill>
              <a:latin typeface="Cheri" pitchFamily="2" charset="0"/>
            </a:endParaRPr>
          </a:p>
        </p:txBody>
      </p:sp>
      <p:sp>
        <p:nvSpPr>
          <p:cNvPr id="4" name="CasellaDiTesto 3"/>
          <p:cNvSpPr txBox="1"/>
          <p:nvPr/>
        </p:nvSpPr>
        <p:spPr>
          <a:xfrm>
            <a:off x="827584" y="1052736"/>
            <a:ext cx="6912768" cy="646331"/>
          </a:xfrm>
          <a:prstGeom prst="rect">
            <a:avLst/>
          </a:prstGeom>
          <a:noFill/>
        </p:spPr>
        <p:txBody>
          <a:bodyPr wrap="square" rtlCol="0">
            <a:spAutoFit/>
          </a:bodyPr>
          <a:lstStyle/>
          <a:p>
            <a:r>
              <a:rPr lang="it-IT" sz="3600" u="sng" dirty="0" smtClean="0">
                <a:solidFill>
                  <a:srgbClr val="FF0000"/>
                </a:solidFill>
                <a:effectLst>
                  <a:outerShdw blurRad="38100" dist="38100" dir="2700000" algn="tl">
                    <a:srgbClr val="000000">
                      <a:alpha val="43137"/>
                    </a:srgbClr>
                  </a:outerShdw>
                </a:effectLst>
                <a:latin typeface="Comic Sans MS" pitchFamily="66" charset="0"/>
              </a:rPr>
              <a:t>R</a:t>
            </a:r>
            <a:r>
              <a:rPr lang="it-IT" sz="3600" dirty="0" smtClean="0">
                <a:latin typeface="Comic Sans MS" pitchFamily="66" charset="0"/>
              </a:rPr>
              <a:t>ospo </a:t>
            </a:r>
            <a:r>
              <a:rPr lang="it-IT" sz="3600" u="sng" dirty="0" err="1" smtClean="0">
                <a:solidFill>
                  <a:srgbClr val="FF0000"/>
                </a:solidFill>
                <a:effectLst>
                  <a:outerShdw blurRad="38100" dist="38100" dir="2700000" algn="tl">
                    <a:srgbClr val="000000">
                      <a:alpha val="43137"/>
                    </a:srgbClr>
                  </a:outerShdw>
                </a:effectLst>
                <a:latin typeface="Comic Sans MS" pitchFamily="66" charset="0"/>
              </a:rPr>
              <a:t>s</a:t>
            </a:r>
            <a:r>
              <a:rPr lang="it-IT" sz="3600" dirty="0" err="1" smtClean="0">
                <a:latin typeface="Comic Sans MS" pitchFamily="66" charset="0"/>
              </a:rPr>
              <a:t>altellone</a:t>
            </a:r>
            <a:r>
              <a:rPr lang="it-IT" sz="3600" dirty="0" smtClean="0">
                <a:latin typeface="Comic Sans MS" pitchFamily="66" charset="0"/>
              </a:rPr>
              <a:t>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t</a:t>
            </a:r>
            <a:r>
              <a:rPr lang="it-IT" sz="3600" dirty="0" smtClean="0">
                <a:latin typeface="Comic Sans MS" pitchFamily="66" charset="0"/>
              </a:rPr>
              <a:t>ira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u</a:t>
            </a:r>
            <a:r>
              <a:rPr lang="it-IT" sz="3600" dirty="0" smtClean="0">
                <a:latin typeface="Comic Sans MS" pitchFamily="66" charset="0"/>
              </a:rPr>
              <a:t>va.</a:t>
            </a:r>
            <a:endParaRPr lang="it-IT" sz="3600" dirty="0">
              <a:latin typeface="Comic Sans MS" pitchFamily="66" charset="0"/>
            </a:endParaRPr>
          </a:p>
        </p:txBody>
      </p:sp>
      <p:sp>
        <p:nvSpPr>
          <p:cNvPr id="5" name="CasellaDiTesto 4"/>
          <p:cNvSpPr txBox="1"/>
          <p:nvPr/>
        </p:nvSpPr>
        <p:spPr>
          <a:xfrm>
            <a:off x="755576" y="1844824"/>
            <a:ext cx="6912768" cy="646331"/>
          </a:xfrm>
          <a:prstGeom prst="rect">
            <a:avLst/>
          </a:prstGeom>
          <a:noFill/>
        </p:spPr>
        <p:txBody>
          <a:bodyPr wrap="square" rtlCol="0">
            <a:spAutoFit/>
          </a:bodyPr>
          <a:lstStyle/>
          <a:p>
            <a:r>
              <a:rPr lang="it-IT" sz="3600" u="sng" dirty="0" smtClean="0">
                <a:solidFill>
                  <a:srgbClr val="FF0000"/>
                </a:solidFill>
                <a:effectLst>
                  <a:outerShdw blurRad="38100" dist="38100" dir="2700000" algn="tl">
                    <a:srgbClr val="000000">
                      <a:alpha val="43137"/>
                    </a:srgbClr>
                  </a:outerShdw>
                </a:effectLst>
                <a:latin typeface="Comic Sans MS" pitchFamily="66" charset="0"/>
              </a:rPr>
              <a:t>S</a:t>
            </a:r>
            <a:r>
              <a:rPr lang="it-IT" sz="3600" dirty="0" smtClean="0">
                <a:latin typeface="Comic Sans MS" pitchFamily="66" charset="0"/>
              </a:rPr>
              <a:t>imone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t</a:t>
            </a:r>
            <a:r>
              <a:rPr lang="it-IT" sz="3600" dirty="0" smtClean="0">
                <a:latin typeface="Comic Sans MS" pitchFamily="66" charset="0"/>
              </a:rPr>
              <a:t>aglia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u</a:t>
            </a:r>
            <a:r>
              <a:rPr lang="it-IT" sz="3600" dirty="0" smtClean="0">
                <a:latin typeface="Comic Sans MS" pitchFamily="66" charset="0"/>
              </a:rPr>
              <a:t>va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v</a:t>
            </a:r>
            <a:r>
              <a:rPr lang="it-IT" sz="3600" dirty="0" smtClean="0">
                <a:latin typeface="Comic Sans MS" pitchFamily="66" charset="0"/>
              </a:rPr>
              <a:t>iola.</a:t>
            </a:r>
            <a:endParaRPr lang="it-IT" sz="3600" dirty="0">
              <a:latin typeface="Comic Sans MS" pitchFamily="66" charset="0"/>
            </a:endParaRPr>
          </a:p>
        </p:txBody>
      </p:sp>
      <p:sp>
        <p:nvSpPr>
          <p:cNvPr id="6" name="CasellaDiTesto 5"/>
          <p:cNvSpPr txBox="1"/>
          <p:nvPr/>
        </p:nvSpPr>
        <p:spPr>
          <a:xfrm>
            <a:off x="755576" y="2708920"/>
            <a:ext cx="8388424" cy="646331"/>
          </a:xfrm>
          <a:prstGeom prst="rect">
            <a:avLst/>
          </a:prstGeom>
          <a:noFill/>
        </p:spPr>
        <p:txBody>
          <a:bodyPr wrap="square" rtlCol="0">
            <a:spAutoFit/>
          </a:bodyPr>
          <a:lstStyle/>
          <a:p>
            <a:r>
              <a:rPr lang="it-IT" sz="3600" u="sng" dirty="0" smtClean="0">
                <a:solidFill>
                  <a:srgbClr val="FF0000"/>
                </a:solidFill>
                <a:effectLst>
                  <a:outerShdw blurRad="38100" dist="38100" dir="2700000" algn="tl">
                    <a:srgbClr val="000000">
                      <a:alpha val="43137"/>
                    </a:srgbClr>
                  </a:outerShdw>
                </a:effectLst>
                <a:latin typeface="Comic Sans MS" pitchFamily="66" charset="0"/>
              </a:rPr>
              <a:t>S</a:t>
            </a:r>
            <a:r>
              <a:rPr lang="it-IT" sz="3600" dirty="0" smtClean="0">
                <a:latin typeface="Comic Sans MS" pitchFamily="66" charset="0"/>
              </a:rPr>
              <a:t>ara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t</a:t>
            </a:r>
            <a:r>
              <a:rPr lang="it-IT" sz="3600" dirty="0" smtClean="0">
                <a:latin typeface="Comic Sans MS" pitchFamily="66" charset="0"/>
              </a:rPr>
              <a:t>oglie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u</a:t>
            </a:r>
            <a:r>
              <a:rPr lang="it-IT" sz="3600" dirty="0" smtClean="0">
                <a:latin typeface="Comic Sans MS" pitchFamily="66" charset="0"/>
              </a:rPr>
              <a:t>n </a:t>
            </a:r>
            <a:r>
              <a:rPr lang="it-IT" sz="3600" u="sng" dirty="0" err="1" smtClean="0">
                <a:solidFill>
                  <a:srgbClr val="FF0000"/>
                </a:solidFill>
                <a:effectLst>
                  <a:outerShdw blurRad="38100" dist="38100" dir="2700000" algn="tl">
                    <a:srgbClr val="000000">
                      <a:alpha val="43137"/>
                    </a:srgbClr>
                  </a:outerShdw>
                </a:effectLst>
                <a:latin typeface="Comic Sans MS" pitchFamily="66" charset="0"/>
              </a:rPr>
              <a:t>v</a:t>
            </a:r>
            <a:r>
              <a:rPr lang="it-IT" sz="3600" dirty="0" err="1" smtClean="0">
                <a:latin typeface="Comic Sans MS" pitchFamily="66" charset="0"/>
              </a:rPr>
              <a:t>inacciuolo</a:t>
            </a:r>
            <a:r>
              <a:rPr lang="it-IT" sz="3600" dirty="0" smtClean="0">
                <a:latin typeface="Comic Sans MS" pitchFamily="66" charset="0"/>
              </a:rPr>
              <a:t>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z</a:t>
            </a:r>
            <a:r>
              <a:rPr lang="it-IT" sz="3600" dirty="0" smtClean="0">
                <a:latin typeface="Comic Sans MS" pitchFamily="66" charset="0"/>
              </a:rPr>
              <a:t>uccherino.</a:t>
            </a:r>
            <a:endParaRPr lang="it-IT" sz="3600" dirty="0">
              <a:latin typeface="Comic Sans MS" pitchFamily="66" charset="0"/>
            </a:endParaRPr>
          </a:p>
        </p:txBody>
      </p:sp>
      <p:sp>
        <p:nvSpPr>
          <p:cNvPr id="7" name="CasellaDiTesto 6"/>
          <p:cNvSpPr txBox="1"/>
          <p:nvPr/>
        </p:nvSpPr>
        <p:spPr>
          <a:xfrm>
            <a:off x="755576" y="3645024"/>
            <a:ext cx="7308304" cy="646331"/>
          </a:xfrm>
          <a:prstGeom prst="rect">
            <a:avLst/>
          </a:prstGeom>
          <a:noFill/>
        </p:spPr>
        <p:txBody>
          <a:bodyPr wrap="square" rtlCol="0">
            <a:spAutoFit/>
          </a:bodyPr>
          <a:lstStyle/>
          <a:p>
            <a:r>
              <a:rPr lang="it-IT" sz="3600" u="sng" dirty="0" smtClean="0">
                <a:solidFill>
                  <a:srgbClr val="FF0000"/>
                </a:solidFill>
                <a:effectLst>
                  <a:outerShdw blurRad="38100" dist="38100" dir="2700000" algn="tl">
                    <a:srgbClr val="000000">
                      <a:alpha val="43137"/>
                    </a:srgbClr>
                  </a:outerShdw>
                </a:effectLst>
                <a:latin typeface="Comic Sans MS" pitchFamily="66" charset="0"/>
              </a:rPr>
              <a:t>R</a:t>
            </a:r>
            <a:r>
              <a:rPr lang="it-IT" sz="3600" dirty="0" smtClean="0">
                <a:latin typeface="Comic Sans MS" pitchFamily="66" charset="0"/>
              </a:rPr>
              <a:t>esta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s</a:t>
            </a:r>
            <a:r>
              <a:rPr lang="it-IT" sz="3600" dirty="0" smtClean="0">
                <a:latin typeface="Comic Sans MS" pitchFamily="66" charset="0"/>
              </a:rPr>
              <a:t>olo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t</a:t>
            </a:r>
            <a:r>
              <a:rPr lang="it-IT" sz="3600" dirty="0" smtClean="0">
                <a:latin typeface="Comic Sans MS" pitchFamily="66" charset="0"/>
              </a:rPr>
              <a:t>utta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u</a:t>
            </a:r>
            <a:r>
              <a:rPr lang="it-IT" sz="3600" dirty="0" smtClean="0">
                <a:latin typeface="Comic Sans MS" pitchFamily="66" charset="0"/>
              </a:rPr>
              <a:t>va </a:t>
            </a:r>
            <a:r>
              <a:rPr lang="it-IT" sz="3600" u="sng" dirty="0" smtClean="0">
                <a:solidFill>
                  <a:srgbClr val="FF0000"/>
                </a:solidFill>
                <a:effectLst>
                  <a:outerShdw blurRad="38100" dist="38100" dir="2700000" algn="tl">
                    <a:srgbClr val="000000">
                      <a:alpha val="43137"/>
                    </a:srgbClr>
                  </a:outerShdw>
                </a:effectLst>
                <a:latin typeface="Comic Sans MS" pitchFamily="66" charset="0"/>
              </a:rPr>
              <a:t>v</a:t>
            </a:r>
            <a:r>
              <a:rPr lang="it-IT" sz="3600" dirty="0" smtClean="0">
                <a:latin typeface="Comic Sans MS" pitchFamily="66" charset="0"/>
              </a:rPr>
              <a:t>erde</a:t>
            </a:r>
            <a:endParaRPr lang="it-IT" sz="3600" dirty="0">
              <a:latin typeface="Comic Sans MS" pitchFamily="66" charset="0"/>
            </a:endParaRPr>
          </a:p>
        </p:txBody>
      </p:sp>
      <p:pic>
        <p:nvPicPr>
          <p:cNvPr id="9" name="Immagine 8" descr="Wine14 large.jpg"/>
          <p:cNvPicPr>
            <a:picLocks noChangeAspect="1"/>
          </p:cNvPicPr>
          <p:nvPr/>
        </p:nvPicPr>
        <p:blipFill>
          <a:blip r:embed="rId2" cstate="print"/>
          <a:stretch>
            <a:fillRect/>
          </a:stretch>
        </p:blipFill>
        <p:spPr>
          <a:xfrm rot="5400000">
            <a:off x="35496" y="4725144"/>
            <a:ext cx="2743200" cy="2743200"/>
          </a:xfrm>
          <a:prstGeom prst="rect">
            <a:avLst/>
          </a:prstGeom>
        </p:spPr>
      </p:pic>
      <p:pic>
        <p:nvPicPr>
          <p:cNvPr id="10" name="Immagine 9" descr="Wine14 large.jpg"/>
          <p:cNvPicPr>
            <a:picLocks noChangeAspect="1"/>
          </p:cNvPicPr>
          <p:nvPr/>
        </p:nvPicPr>
        <p:blipFill>
          <a:blip r:embed="rId2" cstate="print"/>
          <a:stretch>
            <a:fillRect/>
          </a:stretch>
        </p:blipFill>
        <p:spPr>
          <a:xfrm rot="5400000">
            <a:off x="3275856" y="4718248"/>
            <a:ext cx="2743200" cy="2743200"/>
          </a:xfrm>
          <a:prstGeom prst="rect">
            <a:avLst/>
          </a:prstGeom>
        </p:spPr>
      </p:pic>
      <p:pic>
        <p:nvPicPr>
          <p:cNvPr id="11" name="Immagine 10" descr="Wine14 large.jpg"/>
          <p:cNvPicPr>
            <a:picLocks noChangeAspect="1"/>
          </p:cNvPicPr>
          <p:nvPr/>
        </p:nvPicPr>
        <p:blipFill>
          <a:blip r:embed="rId2" cstate="print"/>
          <a:stretch>
            <a:fillRect/>
          </a:stretch>
        </p:blipFill>
        <p:spPr>
          <a:xfrm rot="5400000">
            <a:off x="6437312" y="4653136"/>
            <a:ext cx="2743200" cy="2743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8"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ORDO VINO.jpg"/>
          <p:cNvPicPr>
            <a:picLocks noChangeAspect="1"/>
          </p:cNvPicPr>
          <p:nvPr/>
        </p:nvPicPr>
        <p:blipFill>
          <a:blip r:embed="rId2" cstate="print"/>
          <a:stretch>
            <a:fillRect/>
          </a:stretch>
        </p:blipFill>
        <p:spPr>
          <a:xfrm>
            <a:off x="145131" y="620688"/>
            <a:ext cx="9015559" cy="5616624"/>
          </a:xfrm>
          <a:prstGeom prst="rect">
            <a:avLst/>
          </a:prstGeom>
        </p:spPr>
      </p:pic>
      <p:sp>
        <p:nvSpPr>
          <p:cNvPr id="6" name="CasellaDiTesto 5"/>
          <p:cNvSpPr txBox="1"/>
          <p:nvPr/>
        </p:nvSpPr>
        <p:spPr>
          <a:xfrm>
            <a:off x="755576" y="1412776"/>
            <a:ext cx="7128792" cy="4247317"/>
          </a:xfrm>
          <a:prstGeom prst="rect">
            <a:avLst/>
          </a:prstGeom>
          <a:noFill/>
        </p:spPr>
        <p:txBody>
          <a:bodyPr wrap="square" rtlCol="0">
            <a:spAutoFit/>
          </a:bodyPr>
          <a:lstStyle/>
          <a:p>
            <a:pPr>
              <a:lnSpc>
                <a:spcPct val="150000"/>
              </a:lnSpc>
            </a:pPr>
            <a:r>
              <a:rPr lang="it-IT" dirty="0" smtClean="0">
                <a:latin typeface="Comic Sans MS" pitchFamily="66" charset="0"/>
              </a:rPr>
              <a:t>Un giorno d’autunno </a:t>
            </a:r>
            <a:r>
              <a:rPr lang="it-IT" dirty="0" err="1" smtClean="0">
                <a:latin typeface="Comic Sans MS" pitchFamily="66" charset="0"/>
              </a:rPr>
              <a:t>Noé</a:t>
            </a:r>
            <a:r>
              <a:rPr lang="it-IT" dirty="0" smtClean="0">
                <a:latin typeface="Comic Sans MS" pitchFamily="66" charset="0"/>
              </a:rPr>
              <a:t>, mentre girovagava </a:t>
            </a:r>
          </a:p>
          <a:p>
            <a:pPr>
              <a:lnSpc>
                <a:spcPct val="150000"/>
              </a:lnSpc>
            </a:pPr>
            <a:r>
              <a:rPr lang="it-IT" dirty="0" smtClean="0">
                <a:latin typeface="Comic Sans MS" pitchFamily="66" charset="0"/>
              </a:rPr>
              <a:t>in una boscaglia, vide una pianta da cui pendevano certi strani grappoli fatti di acini dorati.</a:t>
            </a:r>
          </a:p>
          <a:p>
            <a:pPr>
              <a:lnSpc>
                <a:spcPct val="150000"/>
              </a:lnSpc>
            </a:pPr>
            <a:r>
              <a:rPr lang="it-IT" dirty="0" smtClean="0">
                <a:latin typeface="Comic Sans MS" pitchFamily="66" charset="0"/>
              </a:rPr>
              <a:t>« Mai visti prima » disse, e afferrò un grappolo.</a:t>
            </a:r>
          </a:p>
          <a:p>
            <a:pPr>
              <a:lnSpc>
                <a:spcPct val="150000"/>
              </a:lnSpc>
            </a:pPr>
            <a:r>
              <a:rPr lang="it-IT" dirty="0" smtClean="0">
                <a:latin typeface="Comic Sans MS" pitchFamily="66" charset="0"/>
              </a:rPr>
              <a:t>Gli acini si schiacciarono e ne uscì un liquido appiccicaticcio. </a:t>
            </a:r>
            <a:r>
              <a:rPr lang="it-IT" dirty="0" err="1" smtClean="0">
                <a:latin typeface="Comic Sans MS" pitchFamily="66" charset="0"/>
              </a:rPr>
              <a:t>Noé</a:t>
            </a:r>
            <a:r>
              <a:rPr lang="it-IT" dirty="0" smtClean="0">
                <a:latin typeface="Comic Sans MS" pitchFamily="66" charset="0"/>
              </a:rPr>
              <a:t> si passò la lingua sulle dita e disse:</a:t>
            </a:r>
          </a:p>
          <a:p>
            <a:pPr>
              <a:lnSpc>
                <a:spcPct val="150000"/>
              </a:lnSpc>
            </a:pPr>
            <a:r>
              <a:rPr lang="it-IT" dirty="0" smtClean="0">
                <a:latin typeface="Comic Sans MS" pitchFamily="66" charset="0"/>
              </a:rPr>
              <a:t>« Dolce, buono! » e succhiò molti acini.</a:t>
            </a:r>
          </a:p>
          <a:p>
            <a:pPr>
              <a:lnSpc>
                <a:spcPct val="150000"/>
              </a:lnSpc>
            </a:pPr>
            <a:r>
              <a:rPr lang="it-IT" dirty="0" smtClean="0">
                <a:latin typeface="Comic Sans MS" pitchFamily="66" charset="0"/>
              </a:rPr>
              <a:t>Il giorno seguente, visto che il nuovo frutto non gli aveva fatto     </a:t>
            </a:r>
          </a:p>
          <a:p>
            <a:pPr>
              <a:lnSpc>
                <a:spcPct val="150000"/>
              </a:lnSpc>
            </a:pPr>
            <a:r>
              <a:rPr lang="it-IT" dirty="0" smtClean="0">
                <a:latin typeface="Comic Sans MS" pitchFamily="66" charset="0"/>
              </a:rPr>
              <a:t>         male, tornò nella boscaglia con un’anfora, vi schiacciò </a:t>
            </a:r>
          </a:p>
          <a:p>
            <a:pPr>
              <a:lnSpc>
                <a:spcPct val="150000"/>
              </a:lnSpc>
            </a:pPr>
            <a:r>
              <a:rPr lang="it-IT" dirty="0" smtClean="0">
                <a:latin typeface="Comic Sans MS" pitchFamily="66" charset="0"/>
              </a:rPr>
              <a:t>                   dentro il  liquido di alcuni grappoli e portò l’anfora a</a:t>
            </a:r>
            <a:endParaRPr lang="it-IT" dirty="0"/>
          </a:p>
        </p:txBody>
      </p:sp>
      <p:sp>
        <p:nvSpPr>
          <p:cNvPr id="7" name="CasellaDiTesto 6"/>
          <p:cNvSpPr txBox="1"/>
          <p:nvPr/>
        </p:nvSpPr>
        <p:spPr>
          <a:xfrm>
            <a:off x="1547664" y="0"/>
            <a:ext cx="6624736" cy="646331"/>
          </a:xfrm>
          <a:prstGeom prst="rect">
            <a:avLst/>
          </a:prstGeom>
          <a:noFill/>
        </p:spPr>
        <p:txBody>
          <a:bodyPr wrap="square" rtlCol="0">
            <a:spAutoFit/>
          </a:bodyPr>
          <a:lstStyle/>
          <a:p>
            <a:pPr algn="ctr"/>
            <a:r>
              <a:rPr lang="it-IT" sz="3600" dirty="0" smtClean="0">
                <a:solidFill>
                  <a:srgbClr val="7030A0"/>
                </a:solidFill>
                <a:latin typeface="Cheri" pitchFamily="2" charset="0"/>
              </a:rPr>
              <a:t>La leggenda del vino</a:t>
            </a:r>
            <a:endParaRPr lang="it-IT" sz="3600" dirty="0">
              <a:solidFill>
                <a:srgbClr val="7030A0"/>
              </a:solidFill>
              <a:latin typeface="Cheri" pitchFamily="2"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ORDO VINO.jpg"/>
          <p:cNvPicPr>
            <a:picLocks noChangeAspect="1"/>
          </p:cNvPicPr>
          <p:nvPr/>
        </p:nvPicPr>
        <p:blipFill>
          <a:blip r:embed="rId2" cstate="print"/>
          <a:stretch>
            <a:fillRect/>
          </a:stretch>
        </p:blipFill>
        <p:spPr>
          <a:xfrm>
            <a:off x="145131" y="620688"/>
            <a:ext cx="9015559" cy="5616624"/>
          </a:xfrm>
          <a:prstGeom prst="rect">
            <a:avLst/>
          </a:prstGeom>
        </p:spPr>
      </p:pic>
      <p:sp>
        <p:nvSpPr>
          <p:cNvPr id="6" name="CasellaDiTesto 5"/>
          <p:cNvSpPr txBox="1"/>
          <p:nvPr/>
        </p:nvSpPr>
        <p:spPr>
          <a:xfrm>
            <a:off x="755576" y="1412776"/>
            <a:ext cx="7128792" cy="4524315"/>
          </a:xfrm>
          <a:prstGeom prst="rect">
            <a:avLst/>
          </a:prstGeom>
          <a:noFill/>
        </p:spPr>
        <p:txBody>
          <a:bodyPr wrap="square" rtlCol="0">
            <a:spAutoFit/>
          </a:bodyPr>
          <a:lstStyle/>
          <a:p>
            <a:pPr>
              <a:lnSpc>
                <a:spcPct val="150000"/>
              </a:lnSpc>
            </a:pPr>
            <a:r>
              <a:rPr lang="it-IT" dirty="0" smtClean="0">
                <a:latin typeface="Comic Sans MS" pitchFamily="66" charset="0"/>
              </a:rPr>
              <a:t>casa.  La mise in un cantuccio ma, distratto com’era, se ne dimenticò.</a:t>
            </a:r>
          </a:p>
          <a:p>
            <a:pPr>
              <a:lnSpc>
                <a:spcPct val="150000"/>
              </a:lnSpc>
            </a:pPr>
            <a:r>
              <a:rPr lang="it-IT" dirty="0" smtClean="0">
                <a:latin typeface="Comic Sans MS" pitchFamily="66" charset="0"/>
              </a:rPr>
              <a:t>Qualche tempo dopo gli venne in mente quel liquido, prese l’anfora e bevve.</a:t>
            </a:r>
          </a:p>
          <a:p>
            <a:pPr>
              <a:lnSpc>
                <a:spcPct val="150000"/>
              </a:lnSpc>
            </a:pPr>
            <a:r>
              <a:rPr lang="it-IT" dirty="0" smtClean="0">
                <a:latin typeface="Comic Sans MS" pitchFamily="66" charset="0"/>
              </a:rPr>
              <a:t>«  </a:t>
            </a:r>
            <a:r>
              <a:rPr lang="it-IT" dirty="0" err="1" smtClean="0">
                <a:latin typeface="Comic Sans MS" pitchFamily="66" charset="0"/>
              </a:rPr>
              <a:t>Ueh</a:t>
            </a:r>
            <a:r>
              <a:rPr lang="it-IT" dirty="0" smtClean="0">
                <a:latin typeface="Comic Sans MS" pitchFamily="66" charset="0"/>
              </a:rPr>
              <a:t> !!! » Esclamò dopo il primo sorso. </a:t>
            </a:r>
          </a:p>
          <a:p>
            <a:pPr>
              <a:lnSpc>
                <a:spcPct val="150000"/>
              </a:lnSpc>
            </a:pPr>
            <a:r>
              <a:rPr lang="it-IT" dirty="0" smtClean="0">
                <a:latin typeface="Comic Sans MS" pitchFamily="66" charset="0"/>
              </a:rPr>
              <a:t>« Ma non è più la stessa cosa … adesso è frizzante, è forte! »</a:t>
            </a:r>
          </a:p>
          <a:p>
            <a:pPr>
              <a:lnSpc>
                <a:spcPct val="150000"/>
              </a:lnSpc>
            </a:pPr>
            <a:r>
              <a:rPr lang="it-IT" dirty="0" smtClean="0">
                <a:latin typeface="Comic Sans MS" pitchFamily="66" charset="0"/>
              </a:rPr>
              <a:t>E giù a garganella, un sorso dopo l’altro, finché vuotò l’anfora.</a:t>
            </a:r>
          </a:p>
          <a:p>
            <a:pPr>
              <a:lnSpc>
                <a:spcPct val="150000"/>
              </a:lnSpc>
            </a:pPr>
            <a:r>
              <a:rPr lang="it-IT" dirty="0" smtClean="0">
                <a:latin typeface="Comic Sans MS" pitchFamily="66" charset="0"/>
              </a:rPr>
              <a:t>     Non sapeva cosa succede a chi ne beve troppo. Dopo un po’  </a:t>
            </a:r>
          </a:p>
          <a:p>
            <a:pPr>
              <a:lnSpc>
                <a:spcPct val="150000"/>
              </a:lnSpc>
            </a:pPr>
            <a:r>
              <a:rPr lang="it-IT" dirty="0" smtClean="0">
                <a:latin typeface="Comic Sans MS" pitchFamily="66" charset="0"/>
              </a:rPr>
              <a:t>         cominciò a barcollare, a sentire un gran calore in tutto il </a:t>
            </a:r>
          </a:p>
          <a:p>
            <a:pPr>
              <a:lnSpc>
                <a:spcPct val="150000"/>
              </a:lnSpc>
            </a:pPr>
            <a:r>
              <a:rPr lang="it-IT" dirty="0" smtClean="0">
                <a:latin typeface="Comic Sans MS" pitchFamily="66" charset="0"/>
              </a:rPr>
              <a:t>                  corpo e le gambe iniziarono a tremargli.</a:t>
            </a:r>
          </a:p>
          <a:p>
            <a:endParaRPr lang="it-IT"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ORDO VINO.jpg"/>
          <p:cNvPicPr>
            <a:picLocks noChangeAspect="1"/>
          </p:cNvPicPr>
          <p:nvPr/>
        </p:nvPicPr>
        <p:blipFill>
          <a:blip r:embed="rId2" cstate="print"/>
          <a:stretch>
            <a:fillRect/>
          </a:stretch>
        </p:blipFill>
        <p:spPr>
          <a:xfrm>
            <a:off x="145131" y="620688"/>
            <a:ext cx="9015559" cy="5616624"/>
          </a:xfrm>
          <a:prstGeom prst="rect">
            <a:avLst/>
          </a:prstGeom>
        </p:spPr>
      </p:pic>
      <p:sp>
        <p:nvSpPr>
          <p:cNvPr id="6" name="CasellaDiTesto 5"/>
          <p:cNvSpPr txBox="1"/>
          <p:nvPr/>
        </p:nvSpPr>
        <p:spPr>
          <a:xfrm>
            <a:off x="827584" y="2276872"/>
            <a:ext cx="7128792" cy="2446824"/>
          </a:xfrm>
          <a:prstGeom prst="rect">
            <a:avLst/>
          </a:prstGeom>
          <a:noFill/>
        </p:spPr>
        <p:txBody>
          <a:bodyPr wrap="square" rtlCol="0">
            <a:spAutoFit/>
          </a:bodyPr>
          <a:lstStyle/>
          <a:p>
            <a:pPr>
              <a:lnSpc>
                <a:spcPct val="150000"/>
              </a:lnSpc>
            </a:pPr>
            <a:r>
              <a:rPr lang="it-IT" dirty="0" smtClean="0">
                <a:latin typeface="Comic Sans MS" pitchFamily="66" charset="0"/>
              </a:rPr>
              <a:t>S’incamminò verso la sua stanza barcollando, cantando e facendo piroette. Poi si sdraiò e, vinto dal vino, si addormentò.</a:t>
            </a:r>
          </a:p>
          <a:p>
            <a:pPr>
              <a:lnSpc>
                <a:spcPct val="150000"/>
              </a:lnSpc>
            </a:pPr>
            <a:r>
              <a:rPr lang="it-IT" dirty="0" smtClean="0">
                <a:latin typeface="Comic Sans MS" pitchFamily="66" charset="0"/>
              </a:rPr>
              <a:t>La sbornia gli passò presto, ma non gli passò la gioia di aver scoperto una nuova bevanda. Gli piaceva tanto che insegnò agli uomini del suo tempo a coltivare la vite e a fare il vino.</a:t>
            </a:r>
          </a:p>
          <a:p>
            <a:endParaRPr lang="it-IT"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260648"/>
            <a:ext cx="7488832" cy="769441"/>
          </a:xfrm>
          <a:prstGeom prst="rect">
            <a:avLst/>
          </a:prstGeom>
          <a:noFill/>
        </p:spPr>
        <p:txBody>
          <a:bodyPr wrap="square" rtlCol="0">
            <a:spAutoFit/>
          </a:bodyPr>
          <a:lstStyle/>
          <a:p>
            <a:pPr algn="ctr"/>
            <a:r>
              <a:rPr lang="it-IT" sz="4400" dirty="0" smtClean="0">
                <a:solidFill>
                  <a:srgbClr val="00B050"/>
                </a:solidFill>
                <a:latin typeface="Cheri" pitchFamily="2" charset="0"/>
              </a:rPr>
              <a:t>Le stagioni dell’uva</a:t>
            </a:r>
            <a:endParaRPr lang="it-IT" sz="4400" dirty="0">
              <a:solidFill>
                <a:srgbClr val="00B050"/>
              </a:solidFill>
              <a:latin typeface="Cheri" pitchFamily="2" charset="0"/>
            </a:endParaRPr>
          </a:p>
        </p:txBody>
      </p:sp>
      <p:pic>
        <p:nvPicPr>
          <p:cNvPr id="5" name="Immagine 4" descr="stagioni uva3.jpg"/>
          <p:cNvPicPr>
            <a:picLocks noChangeAspect="1"/>
          </p:cNvPicPr>
          <p:nvPr/>
        </p:nvPicPr>
        <p:blipFill>
          <a:blip r:embed="rId2" cstate="print"/>
          <a:stretch>
            <a:fillRect/>
          </a:stretch>
        </p:blipFill>
        <p:spPr>
          <a:xfrm>
            <a:off x="1907704" y="1196752"/>
            <a:ext cx="5400600" cy="5231022"/>
          </a:xfrm>
          <a:prstGeom prst="rect">
            <a:avLst/>
          </a:prstGeom>
        </p:spPr>
      </p:pic>
      <p:sp>
        <p:nvSpPr>
          <p:cNvPr id="6" name="CasellaDiTesto 5"/>
          <p:cNvSpPr txBox="1"/>
          <p:nvPr/>
        </p:nvSpPr>
        <p:spPr>
          <a:xfrm rot="3310898">
            <a:off x="4394001" y="2966155"/>
            <a:ext cx="1872208" cy="369332"/>
          </a:xfrm>
          <a:prstGeom prst="rect">
            <a:avLst/>
          </a:prstGeom>
          <a:noFill/>
        </p:spPr>
        <p:txBody>
          <a:bodyPr wrap="square" rtlCol="0">
            <a:spAutoFit/>
          </a:bodyPr>
          <a:lstStyle/>
          <a:p>
            <a:r>
              <a:rPr lang="it-IT" dirty="0" smtClean="0">
                <a:latin typeface="Cheri" pitchFamily="2" charset="0"/>
              </a:rPr>
              <a:t>La vendemmia</a:t>
            </a:r>
            <a:endParaRPr lang="it-IT" dirty="0">
              <a:latin typeface="Cheri" pitchFamily="2" charset="0"/>
            </a:endParaRPr>
          </a:p>
        </p:txBody>
      </p:sp>
      <p:sp>
        <p:nvSpPr>
          <p:cNvPr id="9" name="CasellaDiTesto 8"/>
          <p:cNvSpPr txBox="1"/>
          <p:nvPr/>
        </p:nvSpPr>
        <p:spPr>
          <a:xfrm rot="19208065">
            <a:off x="4201509" y="4241944"/>
            <a:ext cx="1872208" cy="646331"/>
          </a:xfrm>
          <a:prstGeom prst="rect">
            <a:avLst/>
          </a:prstGeom>
          <a:noFill/>
        </p:spPr>
        <p:txBody>
          <a:bodyPr wrap="square" rtlCol="0">
            <a:spAutoFit/>
          </a:bodyPr>
          <a:lstStyle/>
          <a:p>
            <a:pPr algn="ctr"/>
            <a:r>
              <a:rPr lang="it-IT" dirty="0" smtClean="0">
                <a:latin typeface="Cheri" pitchFamily="2" charset="0"/>
              </a:rPr>
              <a:t>Il </a:t>
            </a:r>
          </a:p>
          <a:p>
            <a:pPr algn="ctr"/>
            <a:r>
              <a:rPr lang="it-IT" dirty="0" smtClean="0">
                <a:latin typeface="Cheri" pitchFamily="2" charset="0"/>
              </a:rPr>
              <a:t>riposo</a:t>
            </a:r>
            <a:endParaRPr lang="it-IT" dirty="0">
              <a:latin typeface="Cheri" pitchFamily="2" charset="0"/>
            </a:endParaRPr>
          </a:p>
        </p:txBody>
      </p:sp>
      <p:sp>
        <p:nvSpPr>
          <p:cNvPr id="10" name="CasellaDiTesto 9"/>
          <p:cNvSpPr txBox="1"/>
          <p:nvPr/>
        </p:nvSpPr>
        <p:spPr>
          <a:xfrm rot="18438026">
            <a:off x="2837898" y="3236785"/>
            <a:ext cx="1872208" cy="369332"/>
          </a:xfrm>
          <a:prstGeom prst="rect">
            <a:avLst/>
          </a:prstGeom>
          <a:noFill/>
        </p:spPr>
        <p:txBody>
          <a:bodyPr wrap="square" rtlCol="0">
            <a:spAutoFit/>
          </a:bodyPr>
          <a:lstStyle/>
          <a:p>
            <a:r>
              <a:rPr lang="it-IT" dirty="0" smtClean="0">
                <a:latin typeface="Cheri" pitchFamily="2" charset="0"/>
              </a:rPr>
              <a:t>La cura</a:t>
            </a:r>
            <a:endParaRPr lang="it-IT" dirty="0">
              <a:latin typeface="Cheri"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p:nvSpPr>
        <p:spPr>
          <a:xfrm>
            <a:off x="0" y="2564904"/>
            <a:ext cx="9144000" cy="2185214"/>
          </a:xfrm>
          <a:prstGeom prst="rect">
            <a:avLst/>
          </a:prstGeom>
          <a:noFill/>
        </p:spPr>
        <p:txBody>
          <a:bodyPr wrap="square" rtlCol="0">
            <a:spAutoFit/>
          </a:bodyPr>
          <a:lstStyle/>
          <a:p>
            <a:pPr algn="ctr">
              <a:spcBef>
                <a:spcPts val="1200"/>
              </a:spcBef>
              <a:spcAft>
                <a:spcPts val="1200"/>
              </a:spcAft>
            </a:pPr>
            <a:r>
              <a:rPr lang="it-IT" sz="3600" dirty="0" smtClean="0">
                <a:latin typeface="Comic Sans MS" pitchFamily="66" charset="0"/>
              </a:rPr>
              <a:t>La stagione del vino può essere suddivisa in tre periodi: </a:t>
            </a:r>
          </a:p>
          <a:p>
            <a:pPr algn="ctr">
              <a:spcBef>
                <a:spcPts val="1200"/>
              </a:spcBef>
              <a:spcAft>
                <a:spcPts val="1200"/>
              </a:spcAft>
            </a:pPr>
            <a:r>
              <a:rPr lang="it-IT" sz="4400" b="1" dirty="0" smtClean="0">
                <a:solidFill>
                  <a:srgbClr val="FF0000"/>
                </a:solidFill>
                <a:effectLst>
                  <a:outerShdw blurRad="38100" dist="38100" dir="2700000" algn="tl">
                    <a:srgbClr val="000000">
                      <a:alpha val="43137"/>
                    </a:srgbClr>
                  </a:outerShdw>
                </a:effectLst>
                <a:latin typeface="Comic Sans MS" pitchFamily="66" charset="0"/>
              </a:rPr>
              <a:t>la cura</a:t>
            </a:r>
            <a:r>
              <a:rPr lang="it-IT" sz="4400" b="1" dirty="0" smtClean="0">
                <a:effectLst>
                  <a:outerShdw blurRad="38100" dist="38100" dir="2700000" algn="tl">
                    <a:srgbClr val="000000">
                      <a:alpha val="43137"/>
                    </a:srgbClr>
                  </a:outerShdw>
                </a:effectLst>
                <a:latin typeface="Comic Sans MS" pitchFamily="66" charset="0"/>
              </a:rPr>
              <a:t>, </a:t>
            </a:r>
            <a:r>
              <a:rPr lang="it-IT" sz="4400" b="1" dirty="0" smtClean="0">
                <a:solidFill>
                  <a:srgbClr val="0070C0"/>
                </a:solidFill>
                <a:effectLst>
                  <a:outerShdw blurRad="38100" dist="38100" dir="2700000" algn="tl">
                    <a:srgbClr val="000000">
                      <a:alpha val="43137"/>
                    </a:srgbClr>
                  </a:outerShdw>
                </a:effectLst>
                <a:latin typeface="Comic Sans MS" pitchFamily="66" charset="0"/>
              </a:rPr>
              <a:t>la vendemmia</a:t>
            </a:r>
            <a:r>
              <a:rPr lang="it-IT" sz="4400" b="1" dirty="0" smtClean="0">
                <a:effectLst>
                  <a:outerShdw blurRad="38100" dist="38100" dir="2700000" algn="tl">
                    <a:srgbClr val="000000">
                      <a:alpha val="43137"/>
                    </a:srgbClr>
                  </a:outerShdw>
                </a:effectLst>
                <a:latin typeface="Comic Sans MS" pitchFamily="66" charset="0"/>
              </a:rPr>
              <a:t>, </a:t>
            </a:r>
            <a:r>
              <a:rPr lang="it-IT" sz="4400" b="1" dirty="0" smtClean="0">
                <a:solidFill>
                  <a:srgbClr val="7030A0"/>
                </a:solidFill>
                <a:effectLst>
                  <a:outerShdw blurRad="38100" dist="38100" dir="2700000" algn="tl">
                    <a:srgbClr val="000000">
                      <a:alpha val="43137"/>
                    </a:srgbClr>
                  </a:outerShdw>
                </a:effectLst>
                <a:latin typeface="Comic Sans MS" pitchFamily="66" charset="0"/>
              </a:rPr>
              <a:t>il riposo</a:t>
            </a:r>
            <a:r>
              <a:rPr lang="it-IT" sz="4400" b="1" dirty="0" smtClean="0">
                <a:effectLst>
                  <a:outerShdw blurRad="38100" dist="38100" dir="2700000" algn="tl">
                    <a:srgbClr val="000000">
                      <a:alpha val="43137"/>
                    </a:srgbClr>
                  </a:outerShdw>
                </a:effectLst>
                <a:latin typeface="Comic Sans MS" pitchFamily="66" charset="0"/>
              </a:rPr>
              <a:t>.</a:t>
            </a:r>
            <a:endParaRPr lang="it-IT" sz="4400" b="1" dirty="0">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755576" y="1124744"/>
            <a:ext cx="7488832" cy="769441"/>
          </a:xfrm>
          <a:prstGeom prst="rect">
            <a:avLst/>
          </a:prstGeom>
          <a:noFill/>
        </p:spPr>
        <p:txBody>
          <a:bodyPr wrap="square" rtlCol="0">
            <a:spAutoFit/>
          </a:bodyPr>
          <a:lstStyle/>
          <a:p>
            <a:pPr algn="ctr"/>
            <a:r>
              <a:rPr lang="it-IT" sz="4400" dirty="0" smtClean="0">
                <a:solidFill>
                  <a:srgbClr val="00B050"/>
                </a:solidFill>
                <a:latin typeface="Cheri" pitchFamily="2" charset="0"/>
              </a:rPr>
              <a:t>Il calendario </a:t>
            </a:r>
            <a:r>
              <a:rPr lang="it-IT" sz="4400" dirty="0" err="1" smtClean="0">
                <a:solidFill>
                  <a:srgbClr val="00B050"/>
                </a:solidFill>
                <a:latin typeface="Cheri" pitchFamily="2" charset="0"/>
              </a:rPr>
              <a:t>di…</a:t>
            </a:r>
            <a:r>
              <a:rPr lang="it-IT" sz="4400" dirty="0" smtClean="0">
                <a:solidFill>
                  <a:srgbClr val="00B050"/>
                </a:solidFill>
                <a:latin typeface="Cheri" pitchFamily="2" charset="0"/>
              </a:rPr>
              <a:t> Bacco!</a:t>
            </a:r>
            <a:endParaRPr lang="it-IT" sz="4400" dirty="0">
              <a:solidFill>
                <a:srgbClr val="00B050"/>
              </a:solidFill>
              <a:latin typeface="Cheri"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7"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rapes border.jpg"/>
          <p:cNvPicPr>
            <a:picLocks noChangeAspect="1"/>
          </p:cNvPicPr>
          <p:nvPr/>
        </p:nvPicPr>
        <p:blipFill>
          <a:blip r:embed="rId2" cstate="print"/>
          <a:stretch>
            <a:fillRect/>
          </a:stretch>
        </p:blipFill>
        <p:spPr>
          <a:xfrm>
            <a:off x="0" y="0"/>
            <a:ext cx="9612560" cy="7533456"/>
          </a:xfrm>
          <a:prstGeom prst="rect">
            <a:avLst/>
          </a:prstGeom>
        </p:spPr>
      </p:pic>
      <p:sp>
        <p:nvSpPr>
          <p:cNvPr id="2" name="CasellaDiTesto 1"/>
          <p:cNvSpPr txBox="1"/>
          <p:nvPr/>
        </p:nvSpPr>
        <p:spPr>
          <a:xfrm>
            <a:off x="0" y="2636912"/>
            <a:ext cx="9144000" cy="2739211"/>
          </a:xfrm>
          <a:prstGeom prst="rect">
            <a:avLst/>
          </a:prstGeom>
          <a:noFill/>
        </p:spPr>
        <p:txBody>
          <a:bodyPr wrap="square" rtlCol="0">
            <a:spAutoFit/>
          </a:bodyPr>
          <a:lstStyle/>
          <a:p>
            <a:pPr algn="ctr"/>
            <a:r>
              <a:rPr lang="it-IT" sz="3200" b="1" u="sng" dirty="0" smtClean="0">
                <a:solidFill>
                  <a:srgbClr val="FF0000"/>
                </a:solidFill>
                <a:latin typeface="Cheri" pitchFamily="2" charset="0"/>
              </a:rPr>
              <a:t>La cura</a:t>
            </a:r>
          </a:p>
          <a:p>
            <a:pPr algn="ctr"/>
            <a:endParaRPr lang="it-IT" dirty="0" smtClean="0">
              <a:latin typeface="Cheri" pitchFamily="2" charset="0"/>
            </a:endParaRPr>
          </a:p>
          <a:p>
            <a:pPr algn="ctr">
              <a:spcBef>
                <a:spcPts val="600"/>
              </a:spcBef>
              <a:spcAft>
                <a:spcPts val="600"/>
              </a:spcAft>
            </a:pPr>
            <a:r>
              <a:rPr lang="it-IT" sz="2800" dirty="0" smtClean="0">
                <a:solidFill>
                  <a:srgbClr val="FF0000"/>
                </a:solidFill>
                <a:latin typeface="Comic Sans MS" pitchFamily="66" charset="0"/>
              </a:rPr>
              <a:t>In questo periodo, che va da febbraio a luglio, si prepara, ordina e pulisce il vigneto.</a:t>
            </a:r>
          </a:p>
          <a:p>
            <a:pPr algn="ctr">
              <a:spcBef>
                <a:spcPts val="600"/>
              </a:spcBef>
              <a:spcAft>
                <a:spcPts val="600"/>
              </a:spcAft>
            </a:pPr>
            <a:r>
              <a:rPr lang="it-IT" sz="2800" dirty="0" smtClean="0">
                <a:solidFill>
                  <a:srgbClr val="FF0000"/>
                </a:solidFill>
                <a:latin typeface="Comic Sans MS" pitchFamily="66" charset="0"/>
              </a:rPr>
              <a:t>I proverbi popolari dicono </a:t>
            </a:r>
            <a:r>
              <a:rPr lang="it-IT" sz="2800" dirty="0" err="1" smtClean="0">
                <a:solidFill>
                  <a:srgbClr val="FF0000"/>
                </a:solidFill>
                <a:latin typeface="Comic Sans MS" pitchFamily="66" charset="0"/>
              </a:rPr>
              <a:t>che…</a:t>
            </a:r>
            <a:endParaRPr lang="it-IT" sz="2800" dirty="0" smtClean="0">
              <a:solidFill>
                <a:srgbClr val="FF0000"/>
              </a:solidFill>
              <a:latin typeface="Comic Sans MS" pitchFamily="66" charset="0"/>
            </a:endParaRPr>
          </a:p>
          <a:p>
            <a:pPr algn="ctr"/>
            <a:endParaRPr lang="it-IT"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8000" b="-48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1475656" y="188640"/>
            <a:ext cx="7416824" cy="6832640"/>
          </a:xfrm>
          <a:prstGeom prst="rect">
            <a:avLst/>
          </a:prstGeom>
          <a:noFill/>
        </p:spPr>
        <p:txBody>
          <a:bodyPr wrap="square" rtlCol="0">
            <a:spAutoFit/>
          </a:bodyPr>
          <a:lstStyle/>
          <a:p>
            <a:r>
              <a:rPr lang="it-IT" sz="3600" u="sng" dirty="0">
                <a:latin typeface="Alice in Wonderland" pitchFamily="2" charset="0"/>
              </a:rPr>
              <a:t>Il ragno e l’uva </a:t>
            </a:r>
            <a:endParaRPr lang="it-IT" sz="3600" dirty="0">
              <a:latin typeface="Alice in Wonderland" pitchFamily="2" charset="0"/>
            </a:endParaRPr>
          </a:p>
          <a:p>
            <a:r>
              <a:rPr lang="it-IT" sz="2400" dirty="0">
                <a:latin typeface="Alice in Wonderland" pitchFamily="2" charset="0"/>
              </a:rPr>
              <a:t> </a:t>
            </a:r>
          </a:p>
          <a:p>
            <a:r>
              <a:rPr lang="it-IT" sz="2400" dirty="0">
                <a:latin typeface="Alice in Wonderland" pitchFamily="2" charset="0"/>
              </a:rPr>
              <a:t> </a:t>
            </a:r>
            <a:r>
              <a:rPr lang="it-IT" sz="2400" dirty="0" smtClean="0">
                <a:latin typeface="Alice in Wonderland" pitchFamily="2" charset="0"/>
              </a:rPr>
              <a:t>Un </a:t>
            </a:r>
            <a:r>
              <a:rPr lang="it-IT" sz="2400" dirty="0">
                <a:latin typeface="Alice in Wonderland" pitchFamily="2" charset="0"/>
              </a:rPr>
              <a:t>ragno, dopo essere stato per molti giorni ad osservare il movimento degli insetti, si accorse che le mosche accorrevano specialmente verso un grappolo d'uva dagli acini grossi e dolcissimi.</a:t>
            </a:r>
            <a:br>
              <a:rPr lang="it-IT" sz="2400" dirty="0">
                <a:latin typeface="Alice in Wonderland" pitchFamily="2" charset="0"/>
              </a:rPr>
            </a:br>
            <a:r>
              <a:rPr lang="it-IT" sz="2400" dirty="0">
                <a:latin typeface="Alice in Wonderland" pitchFamily="2" charset="0"/>
              </a:rPr>
              <a:t>- Ho capito disse fra sé.</a:t>
            </a:r>
          </a:p>
          <a:p>
            <a:r>
              <a:rPr lang="it-IT" sz="2400" dirty="0">
                <a:latin typeface="Alice in Wonderland" pitchFamily="2" charset="0"/>
              </a:rPr>
              <a:t> </a:t>
            </a:r>
            <a:r>
              <a:rPr lang="it-IT" sz="2400" dirty="0" smtClean="0">
                <a:latin typeface="Alice in Wonderland" pitchFamily="2" charset="0"/>
              </a:rPr>
              <a:t>Si </a:t>
            </a:r>
            <a:r>
              <a:rPr lang="it-IT" sz="2400" dirty="0">
                <a:latin typeface="Alice in Wonderland" pitchFamily="2" charset="0"/>
              </a:rPr>
              <a:t>arrampicò, dunque, in cima alla vite, e di lassù, con un filo sottile, si calò fino al grappolo installandosi in una celletta nascosta fra gli acini. Da quel nascondiglio incominciò ad assaltare, come un ladrone, le povere mosche che cercavano il cibo; e ne mangiò molte, perché nessuna di loro sospettava la sua presenza.</a:t>
            </a:r>
          </a:p>
          <a:p>
            <a:r>
              <a:rPr lang="it-IT" sz="2400" dirty="0" smtClean="0">
                <a:latin typeface="Alice in Wonderland" pitchFamily="2" charset="0"/>
              </a:rPr>
              <a:t>Ma </a:t>
            </a:r>
            <a:r>
              <a:rPr lang="it-IT" sz="2400" dirty="0">
                <a:latin typeface="Alice in Wonderland" pitchFamily="2" charset="0"/>
              </a:rPr>
              <a:t>intanto venne il tempo della vendemmia. </a:t>
            </a:r>
          </a:p>
          <a:p>
            <a:r>
              <a:rPr lang="it-IT" sz="2400" dirty="0">
                <a:latin typeface="Alice in Wonderland" pitchFamily="2" charset="0"/>
              </a:rPr>
              <a:t>Il contadino arrivò nel campo colse anche quel grappolo, e lo buttò nella bigoncia, dove fu subito pigiato insieme agli altri grappoli.</a:t>
            </a:r>
          </a:p>
          <a:p>
            <a:r>
              <a:rPr lang="it-IT" sz="2400" dirty="0" smtClean="0">
                <a:latin typeface="Alice in Wonderland" pitchFamily="2" charset="0"/>
              </a:rPr>
              <a:t>L'uva</a:t>
            </a:r>
            <a:r>
              <a:rPr lang="it-IT" sz="2400" dirty="0">
                <a:latin typeface="Alice in Wonderland" pitchFamily="2" charset="0"/>
              </a:rPr>
              <a:t>, così, fu il fatale tranello per il ragno ingannatore, che morì insieme alle mosche ingannate.</a:t>
            </a:r>
            <a:br>
              <a:rPr lang="it-IT" sz="2400" dirty="0">
                <a:latin typeface="Alice in Wonderland" pitchFamily="2" charset="0"/>
              </a:rPr>
            </a:br>
            <a:endParaRPr lang="it-IT" sz="2400" dirty="0">
              <a:latin typeface="Alice in Wonderland" pitchFamily="2" charset="0"/>
            </a:endParaRPr>
          </a:p>
          <a:p>
            <a:endParaRPr lang="it-IT" dirty="0"/>
          </a:p>
        </p:txBody>
      </p:sp>
      <p:sp>
        <p:nvSpPr>
          <p:cNvPr id="4" name="CasellaDiTesto 3"/>
          <p:cNvSpPr txBox="1"/>
          <p:nvPr/>
        </p:nvSpPr>
        <p:spPr>
          <a:xfrm>
            <a:off x="5580112" y="6093296"/>
            <a:ext cx="2592288" cy="523220"/>
          </a:xfrm>
          <a:prstGeom prst="rect">
            <a:avLst/>
          </a:prstGeom>
          <a:noFill/>
        </p:spPr>
        <p:txBody>
          <a:bodyPr wrap="square" rtlCol="0">
            <a:spAutoFit/>
          </a:bodyPr>
          <a:lstStyle/>
          <a:p>
            <a:pPr algn="r"/>
            <a:r>
              <a:rPr lang="it-IT" sz="2800" dirty="0" smtClean="0">
                <a:latin typeface="Alice in Wonderland" pitchFamily="2" charset="0"/>
              </a:rPr>
              <a:t>Leonardo da Vinci</a:t>
            </a:r>
            <a:endParaRPr lang="it-IT" sz="2800" dirty="0">
              <a:latin typeface="Alice in Wonderland" pitchFamily="2"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339752" y="188640"/>
            <a:ext cx="4176464" cy="1661993"/>
          </a:xfrm>
          <a:prstGeom prst="rect">
            <a:avLst/>
          </a:prstGeom>
          <a:noFill/>
          <a:ln>
            <a:solidFill>
              <a:srgbClr val="FF0000"/>
            </a:solidFill>
          </a:ln>
        </p:spPr>
        <p:txBody>
          <a:bodyPr wrap="square" rtlCol="0">
            <a:spAutoFit/>
          </a:bodyPr>
          <a:lstStyle/>
          <a:p>
            <a:pPr>
              <a:spcBef>
                <a:spcPts val="600"/>
              </a:spcBef>
              <a:spcAft>
                <a:spcPts val="600"/>
              </a:spcAft>
            </a:pPr>
            <a:r>
              <a:rPr lang="it-IT" b="1" u="sng" dirty="0" smtClean="0">
                <a:solidFill>
                  <a:srgbClr val="FF0000"/>
                </a:solidFill>
                <a:effectLst>
                  <a:outerShdw blurRad="38100" dist="38100" dir="2700000" algn="tl">
                    <a:srgbClr val="000000">
                      <a:alpha val="43137"/>
                    </a:srgbClr>
                  </a:outerShdw>
                </a:effectLst>
                <a:latin typeface="Comic Sans MS" pitchFamily="66" charset="0"/>
              </a:rPr>
              <a:t>Febbraio</a:t>
            </a:r>
          </a:p>
          <a:p>
            <a:pPr>
              <a:spcBef>
                <a:spcPts val="600"/>
              </a:spcBef>
              <a:spcAft>
                <a:spcPts val="600"/>
              </a:spcAft>
            </a:pPr>
            <a:r>
              <a:rPr lang="it-IT" dirty="0" smtClean="0">
                <a:latin typeface="Comic Sans MS" pitchFamily="66" charset="0"/>
              </a:rPr>
              <a:t>Se per  la Candelora il tempo è bello,</a:t>
            </a:r>
          </a:p>
          <a:p>
            <a:pPr>
              <a:spcBef>
                <a:spcPts val="600"/>
              </a:spcBef>
              <a:spcAft>
                <a:spcPts val="600"/>
              </a:spcAft>
            </a:pPr>
            <a:r>
              <a:rPr lang="it-IT" dirty="0" smtClean="0">
                <a:latin typeface="Comic Sans MS" pitchFamily="66" charset="0"/>
              </a:rPr>
              <a:t>molto più vino avremo che vinello.</a:t>
            </a:r>
          </a:p>
          <a:p>
            <a:pPr>
              <a:spcBef>
                <a:spcPts val="600"/>
              </a:spcBef>
              <a:spcAft>
                <a:spcPts val="600"/>
              </a:spcAft>
            </a:pPr>
            <a:r>
              <a:rPr lang="it-IT" dirty="0" smtClean="0">
                <a:latin typeface="Comic Sans MS" pitchFamily="66" charset="0"/>
              </a:rPr>
              <a:t>(Candelora = 2 febbraio)</a:t>
            </a:r>
            <a:endParaRPr lang="it-IT" dirty="0">
              <a:latin typeface="Comic Sans MS" pitchFamily="66" charset="0"/>
            </a:endParaRPr>
          </a:p>
        </p:txBody>
      </p:sp>
      <p:sp>
        <p:nvSpPr>
          <p:cNvPr id="3" name="CasellaDiTesto 2"/>
          <p:cNvSpPr txBox="1"/>
          <p:nvPr/>
        </p:nvSpPr>
        <p:spPr>
          <a:xfrm>
            <a:off x="611560" y="2132856"/>
            <a:ext cx="3888432" cy="1231106"/>
          </a:xfrm>
          <a:prstGeom prst="rect">
            <a:avLst/>
          </a:prstGeom>
          <a:noFill/>
          <a:ln>
            <a:solidFill>
              <a:schemeClr val="accent2"/>
            </a:solidFill>
          </a:ln>
        </p:spPr>
        <p:txBody>
          <a:bodyPr wrap="square" rtlCol="0">
            <a:spAutoFit/>
          </a:bodyPr>
          <a:lstStyle/>
          <a:p>
            <a:pPr>
              <a:spcBef>
                <a:spcPts val="600"/>
              </a:spcBef>
              <a:spcAft>
                <a:spcPts val="600"/>
              </a:spcAft>
            </a:pPr>
            <a:r>
              <a:rPr lang="it-IT" b="1" u="sng" dirty="0" smtClean="0">
                <a:solidFill>
                  <a:schemeClr val="accent2"/>
                </a:solidFill>
                <a:effectLst>
                  <a:outerShdw blurRad="38100" dist="38100" dir="2700000" algn="tl">
                    <a:srgbClr val="000000">
                      <a:alpha val="43137"/>
                    </a:srgbClr>
                  </a:outerShdw>
                </a:effectLst>
                <a:latin typeface="Comic Sans MS" pitchFamily="66" charset="0"/>
              </a:rPr>
              <a:t>Marzo</a:t>
            </a:r>
          </a:p>
          <a:p>
            <a:pPr>
              <a:spcBef>
                <a:spcPts val="600"/>
              </a:spcBef>
              <a:spcAft>
                <a:spcPts val="600"/>
              </a:spcAft>
            </a:pPr>
            <a:r>
              <a:rPr lang="it-IT" dirty="0" smtClean="0">
                <a:latin typeface="Comic Sans MS" pitchFamily="66" charset="0"/>
              </a:rPr>
              <a:t>Chi in marzo non pota la sua vigna,</a:t>
            </a:r>
          </a:p>
          <a:p>
            <a:pPr>
              <a:spcBef>
                <a:spcPts val="600"/>
              </a:spcBef>
              <a:spcAft>
                <a:spcPts val="600"/>
              </a:spcAft>
            </a:pPr>
            <a:r>
              <a:rPr lang="it-IT" dirty="0" smtClean="0">
                <a:latin typeface="Comic Sans MS" pitchFamily="66" charset="0"/>
              </a:rPr>
              <a:t>perde la vendemmia.</a:t>
            </a:r>
            <a:endParaRPr lang="it-IT" dirty="0">
              <a:latin typeface="Comic Sans MS" pitchFamily="66" charset="0"/>
            </a:endParaRPr>
          </a:p>
        </p:txBody>
      </p:sp>
      <p:sp>
        <p:nvSpPr>
          <p:cNvPr id="4" name="CasellaDiTesto 3"/>
          <p:cNvSpPr txBox="1"/>
          <p:nvPr/>
        </p:nvSpPr>
        <p:spPr>
          <a:xfrm>
            <a:off x="5364088" y="2132856"/>
            <a:ext cx="2592288" cy="1231106"/>
          </a:xfrm>
          <a:prstGeom prst="rect">
            <a:avLst/>
          </a:prstGeom>
          <a:noFill/>
          <a:ln>
            <a:solidFill>
              <a:schemeClr val="accent2">
                <a:lumMod val="50000"/>
              </a:schemeClr>
            </a:solidFill>
          </a:ln>
        </p:spPr>
        <p:txBody>
          <a:bodyPr wrap="square" rtlCol="0">
            <a:spAutoFit/>
          </a:bodyPr>
          <a:lstStyle/>
          <a:p>
            <a:pPr>
              <a:spcBef>
                <a:spcPts val="600"/>
              </a:spcBef>
              <a:spcAft>
                <a:spcPts val="600"/>
              </a:spcAft>
            </a:pPr>
            <a:r>
              <a:rPr lang="it-IT" b="1" u="sng" dirty="0" smtClean="0">
                <a:solidFill>
                  <a:schemeClr val="accent2">
                    <a:lumMod val="75000"/>
                  </a:schemeClr>
                </a:solidFill>
                <a:effectLst>
                  <a:outerShdw blurRad="38100" dist="38100" dir="2700000" algn="tl">
                    <a:srgbClr val="000000">
                      <a:alpha val="43137"/>
                    </a:srgbClr>
                  </a:outerShdw>
                </a:effectLst>
                <a:latin typeface="Comic Sans MS" pitchFamily="66" charset="0"/>
              </a:rPr>
              <a:t>Aprile</a:t>
            </a:r>
          </a:p>
          <a:p>
            <a:pPr>
              <a:spcBef>
                <a:spcPts val="600"/>
              </a:spcBef>
              <a:spcAft>
                <a:spcPts val="600"/>
              </a:spcAft>
            </a:pPr>
            <a:r>
              <a:rPr lang="it-IT" dirty="0" smtClean="0">
                <a:latin typeface="Comic Sans MS" pitchFamily="66" charset="0"/>
              </a:rPr>
              <a:t>Aprile,</a:t>
            </a:r>
          </a:p>
          <a:p>
            <a:pPr>
              <a:spcBef>
                <a:spcPts val="600"/>
              </a:spcBef>
              <a:spcAft>
                <a:spcPts val="600"/>
              </a:spcAft>
            </a:pPr>
            <a:r>
              <a:rPr lang="it-IT" dirty="0" smtClean="0">
                <a:latin typeface="Comic Sans MS" pitchFamily="66" charset="0"/>
              </a:rPr>
              <a:t>Ogni goccia un barile!</a:t>
            </a:r>
            <a:endParaRPr lang="it-IT" dirty="0">
              <a:latin typeface="Comic Sans MS" pitchFamily="66" charset="0"/>
            </a:endParaRPr>
          </a:p>
        </p:txBody>
      </p:sp>
      <p:sp>
        <p:nvSpPr>
          <p:cNvPr id="5" name="CasellaDiTesto 4"/>
          <p:cNvSpPr txBox="1"/>
          <p:nvPr/>
        </p:nvSpPr>
        <p:spPr>
          <a:xfrm>
            <a:off x="1763688" y="3645024"/>
            <a:ext cx="3168352" cy="1661993"/>
          </a:xfrm>
          <a:prstGeom prst="rect">
            <a:avLst/>
          </a:prstGeom>
          <a:noFill/>
          <a:ln>
            <a:solidFill>
              <a:schemeClr val="accent2">
                <a:lumMod val="20000"/>
                <a:lumOff val="80000"/>
              </a:schemeClr>
            </a:solidFill>
          </a:ln>
        </p:spPr>
        <p:txBody>
          <a:bodyPr wrap="square" rtlCol="0">
            <a:spAutoFit/>
          </a:bodyPr>
          <a:lstStyle/>
          <a:p>
            <a:pPr>
              <a:spcBef>
                <a:spcPts val="600"/>
              </a:spcBef>
              <a:spcAft>
                <a:spcPts val="600"/>
              </a:spcAft>
            </a:pPr>
            <a:r>
              <a:rPr lang="it-IT" b="1" u="sng" dirty="0" smtClean="0">
                <a:solidFill>
                  <a:schemeClr val="accent2">
                    <a:lumMod val="60000"/>
                    <a:lumOff val="40000"/>
                  </a:schemeClr>
                </a:solidFill>
                <a:effectLst>
                  <a:outerShdw blurRad="38100" dist="38100" dir="2700000" algn="tl">
                    <a:srgbClr val="000000">
                      <a:alpha val="43137"/>
                    </a:srgbClr>
                  </a:outerShdw>
                </a:effectLst>
                <a:latin typeface="Comic Sans MS" pitchFamily="66" charset="0"/>
              </a:rPr>
              <a:t>Maggio</a:t>
            </a:r>
          </a:p>
          <a:p>
            <a:pPr>
              <a:spcBef>
                <a:spcPts val="600"/>
              </a:spcBef>
              <a:spcAft>
                <a:spcPts val="600"/>
              </a:spcAft>
            </a:pPr>
            <a:r>
              <a:rPr lang="it-IT" dirty="0" smtClean="0">
                <a:latin typeface="Comic Sans MS" pitchFamily="66" charset="0"/>
              </a:rPr>
              <a:t>Tutto maggio si lega la vite,</a:t>
            </a:r>
          </a:p>
          <a:p>
            <a:pPr>
              <a:spcBef>
                <a:spcPts val="600"/>
              </a:spcBef>
              <a:spcAft>
                <a:spcPts val="600"/>
              </a:spcAft>
            </a:pPr>
            <a:r>
              <a:rPr lang="it-IT" dirty="0" smtClean="0">
                <a:latin typeface="Comic Sans MS" pitchFamily="66" charset="0"/>
              </a:rPr>
              <a:t>se maggio non è assai lungo,</a:t>
            </a:r>
          </a:p>
          <a:p>
            <a:pPr>
              <a:spcBef>
                <a:spcPts val="600"/>
              </a:spcBef>
              <a:spcAft>
                <a:spcPts val="600"/>
              </a:spcAft>
            </a:pPr>
            <a:r>
              <a:rPr lang="it-IT" dirty="0" smtClean="0">
                <a:latin typeface="Comic Sans MS" pitchFamily="66" charset="0"/>
              </a:rPr>
              <a:t>se ne lega anche di giugno.</a:t>
            </a:r>
            <a:endParaRPr lang="it-IT" dirty="0">
              <a:latin typeface="Comic Sans MS" pitchFamily="66" charset="0"/>
            </a:endParaRPr>
          </a:p>
        </p:txBody>
      </p:sp>
      <p:sp>
        <p:nvSpPr>
          <p:cNvPr id="6" name="CasellaDiTesto 5"/>
          <p:cNvSpPr txBox="1"/>
          <p:nvPr/>
        </p:nvSpPr>
        <p:spPr>
          <a:xfrm>
            <a:off x="5508104" y="3717032"/>
            <a:ext cx="3240360" cy="1661993"/>
          </a:xfrm>
          <a:prstGeom prst="rect">
            <a:avLst/>
          </a:prstGeom>
          <a:noFill/>
          <a:ln>
            <a:solidFill>
              <a:schemeClr val="accent2">
                <a:lumMod val="40000"/>
                <a:lumOff val="60000"/>
              </a:schemeClr>
            </a:solidFill>
          </a:ln>
        </p:spPr>
        <p:txBody>
          <a:bodyPr wrap="square" rtlCol="0">
            <a:spAutoFit/>
          </a:bodyPr>
          <a:lstStyle/>
          <a:p>
            <a:pPr>
              <a:spcBef>
                <a:spcPts val="600"/>
              </a:spcBef>
              <a:spcAft>
                <a:spcPts val="600"/>
              </a:spcAft>
            </a:pPr>
            <a:r>
              <a:rPr lang="it-IT" b="1" u="sng" dirty="0" smtClean="0">
                <a:solidFill>
                  <a:schemeClr val="accent2">
                    <a:lumMod val="40000"/>
                    <a:lumOff val="60000"/>
                  </a:schemeClr>
                </a:solidFill>
                <a:effectLst>
                  <a:outerShdw blurRad="38100" dist="38100" dir="2700000" algn="tl">
                    <a:srgbClr val="000000">
                      <a:alpha val="43137"/>
                    </a:srgbClr>
                  </a:outerShdw>
                </a:effectLst>
                <a:latin typeface="Comic Sans MS" pitchFamily="66" charset="0"/>
              </a:rPr>
              <a:t>Giugno</a:t>
            </a:r>
          </a:p>
          <a:p>
            <a:pPr>
              <a:spcBef>
                <a:spcPts val="600"/>
              </a:spcBef>
              <a:spcAft>
                <a:spcPts val="600"/>
              </a:spcAft>
            </a:pPr>
            <a:r>
              <a:rPr lang="it-IT" dirty="0" smtClean="0">
                <a:latin typeface="Comic Sans MS" pitchFamily="66" charset="0"/>
              </a:rPr>
              <a:t>Se piove per san Vito</a:t>
            </a:r>
          </a:p>
          <a:p>
            <a:pPr>
              <a:spcBef>
                <a:spcPts val="600"/>
              </a:spcBef>
              <a:spcAft>
                <a:spcPts val="600"/>
              </a:spcAft>
            </a:pPr>
            <a:r>
              <a:rPr lang="it-IT" dirty="0" smtClean="0">
                <a:latin typeface="Comic Sans MS" pitchFamily="66" charset="0"/>
              </a:rPr>
              <a:t>il raccolto dell’uva se n’è </a:t>
            </a:r>
            <a:r>
              <a:rPr lang="it-IT" dirty="0" err="1" smtClean="0">
                <a:latin typeface="Comic Sans MS" pitchFamily="66" charset="0"/>
              </a:rPr>
              <a:t>ito</a:t>
            </a:r>
            <a:r>
              <a:rPr lang="it-IT" dirty="0" smtClean="0">
                <a:latin typeface="Comic Sans MS" pitchFamily="66" charset="0"/>
              </a:rPr>
              <a:t>.</a:t>
            </a:r>
          </a:p>
          <a:p>
            <a:pPr>
              <a:spcBef>
                <a:spcPts val="600"/>
              </a:spcBef>
              <a:spcAft>
                <a:spcPts val="600"/>
              </a:spcAft>
            </a:pPr>
            <a:r>
              <a:rPr lang="it-IT" dirty="0" smtClean="0">
                <a:latin typeface="Comic Sans MS" pitchFamily="66" charset="0"/>
              </a:rPr>
              <a:t>(San Vito = 15 giugno)</a:t>
            </a:r>
            <a:endParaRPr lang="it-IT" dirty="0">
              <a:latin typeface="Comic Sans MS" pitchFamily="66" charset="0"/>
            </a:endParaRPr>
          </a:p>
        </p:txBody>
      </p:sp>
      <p:sp>
        <p:nvSpPr>
          <p:cNvPr id="7" name="CasellaDiTesto 6"/>
          <p:cNvSpPr txBox="1"/>
          <p:nvPr/>
        </p:nvSpPr>
        <p:spPr>
          <a:xfrm>
            <a:off x="2915816" y="5445224"/>
            <a:ext cx="3168352" cy="1231106"/>
          </a:xfrm>
          <a:prstGeom prst="rect">
            <a:avLst/>
          </a:prstGeom>
          <a:noFill/>
          <a:ln>
            <a:solidFill>
              <a:schemeClr val="accent2">
                <a:lumMod val="60000"/>
                <a:lumOff val="40000"/>
              </a:schemeClr>
            </a:solidFill>
          </a:ln>
        </p:spPr>
        <p:txBody>
          <a:bodyPr wrap="square" rtlCol="0">
            <a:spAutoFit/>
          </a:bodyPr>
          <a:lstStyle/>
          <a:p>
            <a:pPr>
              <a:spcBef>
                <a:spcPts val="600"/>
              </a:spcBef>
              <a:spcAft>
                <a:spcPts val="600"/>
              </a:spcAft>
            </a:pPr>
            <a:r>
              <a:rPr lang="it-IT" b="1" u="sng" dirty="0" smtClean="0">
                <a:solidFill>
                  <a:schemeClr val="accent2">
                    <a:lumMod val="40000"/>
                    <a:lumOff val="60000"/>
                  </a:schemeClr>
                </a:solidFill>
                <a:effectLst>
                  <a:outerShdw blurRad="38100" dist="38100" dir="2700000" algn="tl">
                    <a:srgbClr val="000000">
                      <a:alpha val="43137"/>
                    </a:srgbClr>
                  </a:outerShdw>
                </a:effectLst>
                <a:latin typeface="Comic Sans MS" pitchFamily="66" charset="0"/>
              </a:rPr>
              <a:t>Luglio</a:t>
            </a:r>
          </a:p>
          <a:p>
            <a:pPr>
              <a:spcBef>
                <a:spcPts val="600"/>
              </a:spcBef>
              <a:spcAft>
                <a:spcPts val="600"/>
              </a:spcAft>
            </a:pPr>
            <a:r>
              <a:rPr lang="it-IT" dirty="0" smtClean="0">
                <a:latin typeface="Comic Sans MS" pitchFamily="66" charset="0"/>
              </a:rPr>
              <a:t>Se non arde luglio e agosto,</a:t>
            </a:r>
          </a:p>
          <a:p>
            <a:pPr>
              <a:spcBef>
                <a:spcPts val="600"/>
              </a:spcBef>
              <a:spcAft>
                <a:spcPts val="600"/>
              </a:spcAft>
            </a:pPr>
            <a:r>
              <a:rPr lang="it-IT" dirty="0" smtClean="0">
                <a:latin typeface="Comic Sans MS" pitchFamily="66" charset="0"/>
              </a:rPr>
              <a:t>troppo aspro sarà il mosto.</a:t>
            </a:r>
            <a:endParaRPr lang="it-IT"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800" decel="100000"/>
                                        <p:tgtEl>
                                          <p:spTgt spid="6"/>
                                        </p:tgtEl>
                                      </p:cBhvr>
                                    </p:animEffect>
                                    <p:anim calcmode="lin" valueType="num">
                                      <p:cBhvr>
                                        <p:cTn id="48" dur="800" decel="100000" fill="hold"/>
                                        <p:tgtEl>
                                          <p:spTgt spid="6"/>
                                        </p:tgtEl>
                                        <p:attrNameLst>
                                          <p:attrName>style.rotation</p:attrName>
                                        </p:attrNameLst>
                                      </p:cBhvr>
                                      <p:tavLst>
                                        <p:tav tm="0">
                                          <p:val>
                                            <p:fltVal val="-90"/>
                                          </p:val>
                                        </p:tav>
                                        <p:tav tm="100000">
                                          <p:val>
                                            <p:fltVal val="0"/>
                                          </p:val>
                                        </p:tav>
                                      </p:tavLst>
                                    </p:anim>
                                    <p:anim calcmode="lin" valueType="num">
                                      <p:cBhvr>
                                        <p:cTn id="49" dur="800" decel="100000" fill="hold"/>
                                        <p:tgtEl>
                                          <p:spTgt spid="6"/>
                                        </p:tgtEl>
                                        <p:attrNameLst>
                                          <p:attrName>ppt_x</p:attrName>
                                        </p:attrNameLst>
                                      </p:cBhvr>
                                      <p:tavLst>
                                        <p:tav tm="0">
                                          <p:val>
                                            <p:strVal val="#ppt_x+0.4"/>
                                          </p:val>
                                        </p:tav>
                                        <p:tav tm="100000">
                                          <p:val>
                                            <p:strVal val="#ppt_x-0.05"/>
                                          </p:val>
                                        </p:tav>
                                      </p:tavLst>
                                    </p:anim>
                                    <p:anim calcmode="lin" valueType="num">
                                      <p:cBhvr>
                                        <p:cTn id="50" dur="800" decel="100000" fill="hold"/>
                                        <p:tgtEl>
                                          <p:spTgt spid="6"/>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800" decel="100000"/>
                                        <p:tgtEl>
                                          <p:spTgt spid="7"/>
                                        </p:tgtEl>
                                      </p:cBhvr>
                                    </p:animEffect>
                                    <p:anim calcmode="lin" valueType="num">
                                      <p:cBhvr>
                                        <p:cTn id="58" dur="800" decel="100000" fill="hold"/>
                                        <p:tgtEl>
                                          <p:spTgt spid="7"/>
                                        </p:tgtEl>
                                        <p:attrNameLst>
                                          <p:attrName>style.rotation</p:attrName>
                                        </p:attrNameLst>
                                      </p:cBhvr>
                                      <p:tavLst>
                                        <p:tav tm="0">
                                          <p:val>
                                            <p:fltVal val="-90"/>
                                          </p:val>
                                        </p:tav>
                                        <p:tav tm="100000">
                                          <p:val>
                                            <p:fltVal val="0"/>
                                          </p:val>
                                        </p:tav>
                                      </p:tavLst>
                                    </p:anim>
                                    <p:anim calcmode="lin" valueType="num">
                                      <p:cBhvr>
                                        <p:cTn id="59" dur="800" decel="100000" fill="hold"/>
                                        <p:tgtEl>
                                          <p:spTgt spid="7"/>
                                        </p:tgtEl>
                                        <p:attrNameLst>
                                          <p:attrName>ppt_x</p:attrName>
                                        </p:attrNameLst>
                                      </p:cBhvr>
                                      <p:tavLst>
                                        <p:tav tm="0">
                                          <p:val>
                                            <p:strVal val="#ppt_x+0.4"/>
                                          </p:val>
                                        </p:tav>
                                        <p:tav tm="100000">
                                          <p:val>
                                            <p:strVal val="#ppt_x-0.05"/>
                                          </p:val>
                                        </p:tav>
                                      </p:tavLst>
                                    </p:anim>
                                    <p:anim calcmode="lin" valueType="num">
                                      <p:cBhvr>
                                        <p:cTn id="60" dur="800" decel="100000" fill="hold"/>
                                        <p:tgtEl>
                                          <p:spTgt spid="7"/>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rapes border.jpg"/>
          <p:cNvPicPr>
            <a:picLocks noChangeAspect="1"/>
          </p:cNvPicPr>
          <p:nvPr/>
        </p:nvPicPr>
        <p:blipFill>
          <a:blip r:embed="rId2" cstate="print"/>
          <a:stretch>
            <a:fillRect/>
          </a:stretch>
        </p:blipFill>
        <p:spPr>
          <a:xfrm>
            <a:off x="0" y="0"/>
            <a:ext cx="9396536" cy="7115382"/>
          </a:xfrm>
          <a:prstGeom prst="rect">
            <a:avLst/>
          </a:prstGeom>
        </p:spPr>
      </p:pic>
      <p:sp>
        <p:nvSpPr>
          <p:cNvPr id="2" name="CasellaDiTesto 1"/>
          <p:cNvSpPr txBox="1"/>
          <p:nvPr/>
        </p:nvSpPr>
        <p:spPr>
          <a:xfrm>
            <a:off x="0" y="2708920"/>
            <a:ext cx="9144000" cy="3170099"/>
          </a:xfrm>
          <a:prstGeom prst="rect">
            <a:avLst/>
          </a:prstGeom>
          <a:noFill/>
        </p:spPr>
        <p:txBody>
          <a:bodyPr wrap="square" rtlCol="0">
            <a:spAutoFit/>
          </a:bodyPr>
          <a:lstStyle/>
          <a:p>
            <a:pPr algn="ctr"/>
            <a:r>
              <a:rPr lang="it-IT" sz="3200" b="1" u="sng" dirty="0" smtClean="0">
                <a:solidFill>
                  <a:srgbClr val="0070C0"/>
                </a:solidFill>
                <a:latin typeface="Cheri" pitchFamily="2" charset="0"/>
              </a:rPr>
              <a:t>La vendemmia</a:t>
            </a:r>
            <a:endParaRPr lang="it-IT" sz="3200" dirty="0" smtClean="0">
              <a:solidFill>
                <a:srgbClr val="0070C0"/>
              </a:solidFill>
              <a:latin typeface="Cheri" pitchFamily="2" charset="0"/>
            </a:endParaRPr>
          </a:p>
          <a:p>
            <a:r>
              <a:rPr lang="it-IT" dirty="0" smtClean="0">
                <a:solidFill>
                  <a:srgbClr val="0070C0"/>
                </a:solidFill>
              </a:rPr>
              <a:t> </a:t>
            </a:r>
          </a:p>
          <a:p>
            <a:pPr algn="ctr">
              <a:spcBef>
                <a:spcPts val="600"/>
              </a:spcBef>
              <a:spcAft>
                <a:spcPts val="600"/>
              </a:spcAft>
            </a:pPr>
            <a:r>
              <a:rPr lang="it-IT" sz="2800" dirty="0" smtClean="0">
                <a:solidFill>
                  <a:srgbClr val="0070C0"/>
                </a:solidFill>
                <a:latin typeface="Comic Sans MS" pitchFamily="66" charset="0"/>
              </a:rPr>
              <a:t>Il secondo periodo, che va da agosto a novembre, a seconda delle varie zone,  è quello della vendemmia, in cui i grappoli maturi vengono raccolti e pigiati.</a:t>
            </a:r>
          </a:p>
          <a:p>
            <a:pPr algn="ctr">
              <a:spcBef>
                <a:spcPts val="600"/>
              </a:spcBef>
              <a:spcAft>
                <a:spcPts val="600"/>
              </a:spcAft>
            </a:pPr>
            <a:r>
              <a:rPr lang="it-IT" sz="2800" dirty="0" smtClean="0">
                <a:solidFill>
                  <a:srgbClr val="0070C0"/>
                </a:solidFill>
                <a:latin typeface="Comic Sans MS" pitchFamily="66" charset="0"/>
              </a:rPr>
              <a:t>I proverbi popolari dicono </a:t>
            </a:r>
            <a:r>
              <a:rPr lang="it-IT" sz="2800" dirty="0" err="1" smtClean="0">
                <a:solidFill>
                  <a:srgbClr val="0070C0"/>
                </a:solidFill>
                <a:latin typeface="Comic Sans MS" pitchFamily="66" charset="0"/>
              </a:rPr>
              <a:t>che…</a:t>
            </a:r>
            <a:endParaRPr lang="it-IT" sz="2800" dirty="0" smtClean="0">
              <a:solidFill>
                <a:srgbClr val="0070C0"/>
              </a:solidFill>
              <a:latin typeface="Comic Sans MS" pitchFamily="66" charset="0"/>
            </a:endParaRPr>
          </a:p>
          <a:p>
            <a:endParaRPr lang="it-IT"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251520" y="260648"/>
            <a:ext cx="3240360" cy="1585049"/>
          </a:xfrm>
          <a:prstGeom prst="rect">
            <a:avLst/>
          </a:prstGeom>
          <a:noFill/>
          <a:ln>
            <a:solidFill>
              <a:schemeClr val="accent1"/>
            </a:solidFill>
          </a:ln>
        </p:spPr>
        <p:txBody>
          <a:bodyPr wrap="square" rtlCol="0">
            <a:spAutoFit/>
          </a:bodyPr>
          <a:lstStyle/>
          <a:p>
            <a:pPr>
              <a:spcBef>
                <a:spcPts val="600"/>
              </a:spcBef>
              <a:spcAft>
                <a:spcPts val="600"/>
              </a:spcAft>
            </a:pPr>
            <a:r>
              <a:rPr lang="it-IT" b="1" u="sng" dirty="0" smtClean="0">
                <a:solidFill>
                  <a:schemeClr val="accent1"/>
                </a:solidFill>
                <a:effectLst>
                  <a:outerShdw blurRad="38100" dist="38100" dir="2700000" algn="tl">
                    <a:srgbClr val="000000">
                      <a:alpha val="43137"/>
                    </a:srgbClr>
                  </a:outerShdw>
                </a:effectLst>
                <a:latin typeface="Comic Sans MS" pitchFamily="66" charset="0"/>
              </a:rPr>
              <a:t>Agosto</a:t>
            </a:r>
            <a:endParaRPr lang="it-IT" dirty="0" smtClean="0">
              <a:solidFill>
                <a:schemeClr val="accent1"/>
              </a:solidFill>
              <a:effectLst>
                <a:outerShdw blurRad="38100" dist="38100" dir="2700000" algn="tl">
                  <a:srgbClr val="000000">
                    <a:alpha val="43137"/>
                  </a:srgbClr>
                </a:outerShdw>
              </a:effectLst>
              <a:latin typeface="Comic Sans MS" pitchFamily="66" charset="0"/>
            </a:endParaRPr>
          </a:p>
          <a:p>
            <a:pPr>
              <a:spcBef>
                <a:spcPts val="600"/>
              </a:spcBef>
              <a:spcAft>
                <a:spcPts val="600"/>
              </a:spcAft>
            </a:pPr>
            <a:r>
              <a:rPr lang="it-IT" dirty="0" smtClean="0">
                <a:latin typeface="Comic Sans MS" pitchFamily="66" charset="0"/>
              </a:rPr>
              <a:t> A san Lorenzo l’uva si tinge.</a:t>
            </a:r>
          </a:p>
          <a:p>
            <a:pPr>
              <a:spcBef>
                <a:spcPts val="600"/>
              </a:spcBef>
              <a:spcAft>
                <a:spcPts val="600"/>
              </a:spcAft>
            </a:pPr>
            <a:r>
              <a:rPr lang="it-IT" dirty="0" smtClean="0">
                <a:latin typeface="Comic Sans MS" pitchFamily="66" charset="0"/>
              </a:rPr>
              <a:t>(San Lorenzo = 10 agosto)</a:t>
            </a:r>
          </a:p>
          <a:p>
            <a:endParaRPr lang="it-IT" dirty="0"/>
          </a:p>
        </p:txBody>
      </p:sp>
      <p:sp>
        <p:nvSpPr>
          <p:cNvPr id="4" name="CasellaDiTesto 3"/>
          <p:cNvSpPr txBox="1"/>
          <p:nvPr/>
        </p:nvSpPr>
        <p:spPr>
          <a:xfrm>
            <a:off x="3563888" y="1124744"/>
            <a:ext cx="3600400" cy="1661993"/>
          </a:xfrm>
          <a:prstGeom prst="rect">
            <a:avLst/>
          </a:prstGeom>
          <a:noFill/>
          <a:ln>
            <a:solidFill>
              <a:schemeClr val="accent1">
                <a:lumMod val="75000"/>
              </a:schemeClr>
            </a:solidFill>
          </a:ln>
        </p:spPr>
        <p:txBody>
          <a:bodyPr wrap="square" rtlCol="0">
            <a:spAutoFit/>
          </a:bodyPr>
          <a:lstStyle/>
          <a:p>
            <a:pPr>
              <a:spcBef>
                <a:spcPts val="600"/>
              </a:spcBef>
              <a:spcAft>
                <a:spcPts val="600"/>
              </a:spcAft>
            </a:pPr>
            <a:r>
              <a:rPr lang="it-IT" b="1" u="sng" dirty="0" smtClean="0">
                <a:solidFill>
                  <a:schemeClr val="accent1">
                    <a:lumMod val="75000"/>
                  </a:schemeClr>
                </a:solidFill>
                <a:latin typeface="Comic Sans MS" pitchFamily="66" charset="0"/>
              </a:rPr>
              <a:t>Settembre</a:t>
            </a:r>
            <a:endParaRPr lang="it-IT" dirty="0" smtClean="0">
              <a:solidFill>
                <a:schemeClr val="accent1">
                  <a:lumMod val="75000"/>
                </a:schemeClr>
              </a:solidFill>
              <a:latin typeface="Comic Sans MS" pitchFamily="66" charset="0"/>
            </a:endParaRPr>
          </a:p>
          <a:p>
            <a:pPr>
              <a:spcBef>
                <a:spcPts val="600"/>
              </a:spcBef>
              <a:spcAft>
                <a:spcPts val="600"/>
              </a:spcAft>
            </a:pPr>
            <a:r>
              <a:rPr lang="it-IT" dirty="0" smtClean="0">
                <a:latin typeface="Comic Sans MS" pitchFamily="66" charset="0"/>
              </a:rPr>
              <a:t> Da settembre, prima la bianca,</a:t>
            </a:r>
          </a:p>
          <a:p>
            <a:pPr>
              <a:spcBef>
                <a:spcPts val="600"/>
              </a:spcBef>
              <a:spcAft>
                <a:spcPts val="600"/>
              </a:spcAft>
            </a:pPr>
            <a:r>
              <a:rPr lang="it-IT" dirty="0" smtClean="0">
                <a:latin typeface="Comic Sans MS" pitchFamily="66" charset="0"/>
              </a:rPr>
              <a:t>che di pendere è già stanca.</a:t>
            </a:r>
          </a:p>
          <a:p>
            <a:pPr>
              <a:spcBef>
                <a:spcPts val="600"/>
              </a:spcBef>
              <a:spcAft>
                <a:spcPts val="600"/>
              </a:spcAft>
            </a:pPr>
            <a:endParaRPr lang="it-IT" dirty="0"/>
          </a:p>
        </p:txBody>
      </p:sp>
      <p:sp>
        <p:nvSpPr>
          <p:cNvPr id="5" name="CasellaDiTesto 4"/>
          <p:cNvSpPr txBox="1"/>
          <p:nvPr/>
        </p:nvSpPr>
        <p:spPr>
          <a:xfrm>
            <a:off x="6012160" y="2996952"/>
            <a:ext cx="2195736" cy="1585049"/>
          </a:xfrm>
          <a:prstGeom prst="rect">
            <a:avLst/>
          </a:prstGeom>
          <a:noFill/>
          <a:ln>
            <a:solidFill>
              <a:schemeClr val="accent1">
                <a:lumMod val="75000"/>
              </a:schemeClr>
            </a:solidFill>
          </a:ln>
        </p:spPr>
        <p:txBody>
          <a:bodyPr wrap="square" rtlCol="0">
            <a:spAutoFit/>
          </a:bodyPr>
          <a:lstStyle/>
          <a:p>
            <a:pPr>
              <a:spcBef>
                <a:spcPts val="600"/>
              </a:spcBef>
              <a:spcAft>
                <a:spcPts val="600"/>
              </a:spcAft>
            </a:pPr>
            <a:r>
              <a:rPr lang="it-IT" b="1" u="sng" dirty="0" smtClean="0">
                <a:solidFill>
                  <a:schemeClr val="accent1">
                    <a:lumMod val="75000"/>
                  </a:schemeClr>
                </a:solidFill>
                <a:effectLst>
                  <a:outerShdw blurRad="38100" dist="38100" dir="2700000" algn="tl">
                    <a:srgbClr val="000000">
                      <a:alpha val="43137"/>
                    </a:srgbClr>
                  </a:outerShdw>
                </a:effectLst>
                <a:latin typeface="Comic Sans MS" pitchFamily="66" charset="0"/>
              </a:rPr>
              <a:t>Ottobre</a:t>
            </a:r>
            <a:endParaRPr lang="it-IT" dirty="0" smtClean="0">
              <a:solidFill>
                <a:schemeClr val="accent1">
                  <a:lumMod val="75000"/>
                </a:schemeClr>
              </a:solidFill>
              <a:effectLst>
                <a:outerShdw blurRad="38100" dist="38100" dir="2700000" algn="tl">
                  <a:srgbClr val="000000">
                    <a:alpha val="43137"/>
                  </a:srgbClr>
                </a:outerShdw>
              </a:effectLst>
              <a:latin typeface="Comic Sans MS" pitchFamily="66" charset="0"/>
            </a:endParaRPr>
          </a:p>
          <a:p>
            <a:pPr>
              <a:spcBef>
                <a:spcPts val="600"/>
              </a:spcBef>
              <a:spcAft>
                <a:spcPts val="600"/>
              </a:spcAft>
            </a:pPr>
            <a:r>
              <a:rPr lang="it-IT" dirty="0" smtClean="0">
                <a:latin typeface="Comic Sans MS" pitchFamily="66" charset="0"/>
              </a:rPr>
              <a:t> Vino e cantina</a:t>
            </a:r>
          </a:p>
          <a:p>
            <a:pPr>
              <a:spcBef>
                <a:spcPts val="600"/>
              </a:spcBef>
              <a:spcAft>
                <a:spcPts val="600"/>
              </a:spcAft>
            </a:pPr>
            <a:r>
              <a:rPr lang="it-IT" dirty="0" smtClean="0">
                <a:latin typeface="Comic Sans MS" pitchFamily="66" charset="0"/>
              </a:rPr>
              <a:t>da sera a mattina.</a:t>
            </a:r>
          </a:p>
          <a:p>
            <a:endParaRPr lang="it-IT" dirty="0"/>
          </a:p>
        </p:txBody>
      </p:sp>
      <p:sp>
        <p:nvSpPr>
          <p:cNvPr id="6" name="CasellaDiTesto 5"/>
          <p:cNvSpPr txBox="1"/>
          <p:nvPr/>
        </p:nvSpPr>
        <p:spPr>
          <a:xfrm>
            <a:off x="2123728" y="4437112"/>
            <a:ext cx="3672408" cy="2015936"/>
          </a:xfrm>
          <a:prstGeom prst="rect">
            <a:avLst/>
          </a:prstGeom>
          <a:noFill/>
          <a:ln>
            <a:solidFill>
              <a:schemeClr val="accent1">
                <a:lumMod val="60000"/>
                <a:lumOff val="40000"/>
              </a:schemeClr>
            </a:solidFill>
          </a:ln>
        </p:spPr>
        <p:txBody>
          <a:bodyPr wrap="square" rtlCol="0">
            <a:spAutoFit/>
          </a:bodyPr>
          <a:lstStyle/>
          <a:p>
            <a:pPr>
              <a:spcBef>
                <a:spcPts val="600"/>
              </a:spcBef>
              <a:spcAft>
                <a:spcPts val="600"/>
              </a:spcAft>
            </a:pPr>
            <a:r>
              <a:rPr lang="it-IT" b="1" u="sng" dirty="0" smtClean="0">
                <a:solidFill>
                  <a:schemeClr val="accent1">
                    <a:lumMod val="60000"/>
                    <a:lumOff val="40000"/>
                  </a:schemeClr>
                </a:solidFill>
                <a:latin typeface="Comic Sans MS" pitchFamily="66" charset="0"/>
              </a:rPr>
              <a:t>Novembre</a:t>
            </a:r>
            <a:endParaRPr lang="it-IT" dirty="0" smtClean="0">
              <a:solidFill>
                <a:schemeClr val="accent1">
                  <a:lumMod val="60000"/>
                  <a:lumOff val="40000"/>
                </a:schemeClr>
              </a:solidFill>
              <a:latin typeface="Comic Sans MS" pitchFamily="66" charset="0"/>
            </a:endParaRPr>
          </a:p>
          <a:p>
            <a:pPr>
              <a:spcBef>
                <a:spcPts val="600"/>
              </a:spcBef>
              <a:spcAft>
                <a:spcPts val="600"/>
              </a:spcAft>
            </a:pPr>
            <a:r>
              <a:rPr lang="it-IT" dirty="0" smtClean="0">
                <a:latin typeface="Comic Sans MS" pitchFamily="66" charset="0"/>
              </a:rPr>
              <a:t> A san Martino,</a:t>
            </a:r>
          </a:p>
          <a:p>
            <a:pPr>
              <a:spcBef>
                <a:spcPts val="600"/>
              </a:spcBef>
              <a:spcAft>
                <a:spcPts val="600"/>
              </a:spcAft>
            </a:pPr>
            <a:r>
              <a:rPr lang="it-IT" dirty="0" smtClean="0">
                <a:latin typeface="Comic Sans MS" pitchFamily="66" charset="0"/>
              </a:rPr>
              <a:t>si lascia l’acqua e si beve il vino!</a:t>
            </a:r>
          </a:p>
          <a:p>
            <a:pPr>
              <a:spcBef>
                <a:spcPts val="600"/>
              </a:spcBef>
              <a:spcAft>
                <a:spcPts val="600"/>
              </a:spcAft>
            </a:pPr>
            <a:r>
              <a:rPr lang="it-IT" dirty="0" smtClean="0">
                <a:latin typeface="Comic Sans MS" pitchFamily="66" charset="0"/>
              </a:rPr>
              <a:t>(San Martino = 11 novembre)</a:t>
            </a:r>
          </a:p>
          <a:p>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grapes border.jpg"/>
          <p:cNvPicPr>
            <a:picLocks noChangeAspect="1"/>
          </p:cNvPicPr>
          <p:nvPr/>
        </p:nvPicPr>
        <p:blipFill>
          <a:blip r:embed="rId2" cstate="print"/>
          <a:stretch>
            <a:fillRect/>
          </a:stretch>
        </p:blipFill>
        <p:spPr>
          <a:xfrm>
            <a:off x="0" y="-1"/>
            <a:ext cx="9468544" cy="7982293"/>
          </a:xfrm>
          <a:prstGeom prst="rect">
            <a:avLst/>
          </a:prstGeom>
        </p:spPr>
      </p:pic>
      <p:sp>
        <p:nvSpPr>
          <p:cNvPr id="7" name="CasellaDiTesto 6"/>
          <p:cNvSpPr txBox="1"/>
          <p:nvPr/>
        </p:nvSpPr>
        <p:spPr>
          <a:xfrm>
            <a:off x="0" y="3356992"/>
            <a:ext cx="9144000" cy="2585323"/>
          </a:xfrm>
          <a:prstGeom prst="rect">
            <a:avLst/>
          </a:prstGeom>
          <a:noFill/>
        </p:spPr>
        <p:txBody>
          <a:bodyPr wrap="square" rtlCol="0">
            <a:spAutoFit/>
          </a:bodyPr>
          <a:lstStyle/>
          <a:p>
            <a:pPr algn="ctr"/>
            <a:r>
              <a:rPr lang="it-IT" sz="3200" b="1" u="sng" dirty="0" smtClean="0">
                <a:solidFill>
                  <a:srgbClr val="7030A0"/>
                </a:solidFill>
                <a:latin typeface="Cheri" pitchFamily="2" charset="0"/>
              </a:rPr>
              <a:t>Il riposo</a:t>
            </a:r>
            <a:endParaRPr lang="it-IT" sz="3200" dirty="0" smtClean="0">
              <a:solidFill>
                <a:srgbClr val="7030A0"/>
              </a:solidFill>
              <a:latin typeface="Cheri" pitchFamily="2" charset="0"/>
            </a:endParaRPr>
          </a:p>
          <a:p>
            <a:pPr algn="ctr"/>
            <a:r>
              <a:rPr lang="it-IT" dirty="0" smtClean="0">
                <a:solidFill>
                  <a:srgbClr val="7030A0"/>
                </a:solidFill>
              </a:rPr>
              <a:t> </a:t>
            </a:r>
          </a:p>
          <a:p>
            <a:pPr algn="ctr">
              <a:spcBef>
                <a:spcPts val="600"/>
              </a:spcBef>
              <a:spcAft>
                <a:spcPts val="600"/>
              </a:spcAft>
            </a:pPr>
            <a:r>
              <a:rPr lang="it-IT" sz="2800" dirty="0" smtClean="0">
                <a:solidFill>
                  <a:srgbClr val="7030A0"/>
                </a:solidFill>
                <a:latin typeface="Comic Sans MS" pitchFamily="66" charset="0"/>
              </a:rPr>
              <a:t>Il terzo periodo, che comprende i mesi di dicembre e gennaio,  è quello del riposo, in cui il vigneto va lasciato riposare.</a:t>
            </a:r>
          </a:p>
          <a:p>
            <a:pPr algn="ctr"/>
            <a:endParaRPr lang="it-IT"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3068960"/>
            <a:ext cx="9144000" cy="923330"/>
          </a:xfrm>
          <a:prstGeom prst="rect">
            <a:avLst/>
          </a:prstGeom>
          <a:noFill/>
        </p:spPr>
        <p:txBody>
          <a:bodyPr wrap="square" rtlCol="0">
            <a:spAutoFit/>
          </a:bodyPr>
          <a:lstStyle/>
          <a:p>
            <a:r>
              <a:rPr lang="it-IT" sz="5400" dirty="0" smtClean="0">
                <a:solidFill>
                  <a:schemeClr val="accent6">
                    <a:lumMod val="75000"/>
                  </a:schemeClr>
                </a:solidFill>
                <a:latin typeface="Cheri" pitchFamily="2" charset="0"/>
              </a:rPr>
              <a:t>Dalla teoria alla pratica …</a:t>
            </a:r>
            <a:endParaRPr lang="it-IT" sz="5400" dirty="0">
              <a:solidFill>
                <a:schemeClr val="accent6">
                  <a:lumMod val="75000"/>
                </a:schemeClr>
              </a:solidFill>
              <a:latin typeface="Cheri" pitchFamily="2" charset="0"/>
            </a:endParaRPr>
          </a:p>
        </p:txBody>
      </p:sp>
      <p:pic>
        <p:nvPicPr>
          <p:cNvPr id="3" name="Immagine 2" descr="E1206_rightb.gif"/>
          <p:cNvPicPr>
            <a:picLocks noChangeAspect="1"/>
          </p:cNvPicPr>
          <p:nvPr/>
        </p:nvPicPr>
        <p:blipFill>
          <a:blip r:embed="rId2" cstate="print"/>
          <a:stretch>
            <a:fillRect/>
          </a:stretch>
        </p:blipFill>
        <p:spPr>
          <a:xfrm>
            <a:off x="0" y="0"/>
            <a:ext cx="4600575" cy="2219325"/>
          </a:xfrm>
          <a:prstGeom prst="rect">
            <a:avLst/>
          </a:prstGeom>
        </p:spPr>
      </p:pic>
      <p:pic>
        <p:nvPicPr>
          <p:cNvPr id="4" name="Immagine 3" descr="E1206_rightb.gif"/>
          <p:cNvPicPr>
            <a:picLocks noChangeAspect="1"/>
          </p:cNvPicPr>
          <p:nvPr/>
        </p:nvPicPr>
        <p:blipFill>
          <a:blip r:embed="rId2" cstate="print"/>
          <a:stretch>
            <a:fillRect/>
          </a:stretch>
        </p:blipFill>
        <p:spPr>
          <a:xfrm>
            <a:off x="4543425" y="0"/>
            <a:ext cx="4600575" cy="2219325"/>
          </a:xfrm>
          <a:prstGeom prst="rect">
            <a:avLst/>
          </a:prstGeom>
        </p:spPr>
      </p:pic>
      <p:pic>
        <p:nvPicPr>
          <p:cNvPr id="5" name="Immagine 4" descr="E1206_rightb.gif"/>
          <p:cNvPicPr>
            <a:picLocks noChangeAspect="1"/>
          </p:cNvPicPr>
          <p:nvPr/>
        </p:nvPicPr>
        <p:blipFill>
          <a:blip r:embed="rId2" cstate="print"/>
          <a:stretch>
            <a:fillRect/>
          </a:stretch>
        </p:blipFill>
        <p:spPr>
          <a:xfrm>
            <a:off x="4543425" y="4638675"/>
            <a:ext cx="4600575" cy="2219325"/>
          </a:xfrm>
          <a:prstGeom prst="rect">
            <a:avLst/>
          </a:prstGeom>
        </p:spPr>
      </p:pic>
      <p:pic>
        <p:nvPicPr>
          <p:cNvPr id="6" name="Immagine 5" descr="E1206_rightb.gif"/>
          <p:cNvPicPr>
            <a:picLocks noChangeAspect="1"/>
          </p:cNvPicPr>
          <p:nvPr/>
        </p:nvPicPr>
        <p:blipFill>
          <a:blip r:embed="rId2" cstate="print"/>
          <a:stretch>
            <a:fillRect/>
          </a:stretch>
        </p:blipFill>
        <p:spPr>
          <a:xfrm>
            <a:off x="0" y="4638675"/>
            <a:ext cx="4600575" cy="221932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548680"/>
            <a:ext cx="8712968" cy="1046440"/>
          </a:xfrm>
          <a:prstGeom prst="rect">
            <a:avLst/>
          </a:prstGeom>
          <a:noFill/>
        </p:spPr>
        <p:txBody>
          <a:bodyPr wrap="square" rtlCol="0">
            <a:spAutoFit/>
          </a:bodyPr>
          <a:lstStyle/>
          <a:p>
            <a:pPr algn="ctr"/>
            <a:r>
              <a:rPr lang="it-IT" sz="4400" dirty="0">
                <a:solidFill>
                  <a:srgbClr val="7030A0"/>
                </a:solidFill>
                <a:latin typeface="Cheri" pitchFamily="2" charset="0"/>
              </a:rPr>
              <a:t>A proposito di uva …</a:t>
            </a:r>
          </a:p>
          <a:p>
            <a:endParaRPr lang="it-IT" dirty="0"/>
          </a:p>
        </p:txBody>
      </p:sp>
      <p:sp>
        <p:nvSpPr>
          <p:cNvPr id="3" name="CasellaDiTesto 2"/>
          <p:cNvSpPr txBox="1"/>
          <p:nvPr/>
        </p:nvSpPr>
        <p:spPr>
          <a:xfrm>
            <a:off x="1043608" y="1772816"/>
            <a:ext cx="8100392" cy="3447098"/>
          </a:xfrm>
          <a:prstGeom prst="rect">
            <a:avLst/>
          </a:prstGeom>
          <a:noFill/>
        </p:spPr>
        <p:txBody>
          <a:bodyPr wrap="square" rtlCol="0">
            <a:spAutoFit/>
          </a:bodyPr>
          <a:lstStyle/>
          <a:p>
            <a:pPr>
              <a:spcBef>
                <a:spcPts val="600"/>
              </a:spcBef>
              <a:spcAft>
                <a:spcPts val="600"/>
              </a:spcAft>
            </a:pPr>
            <a:r>
              <a:rPr lang="it-IT" sz="2800" b="1" dirty="0"/>
              <a:t>uva</a:t>
            </a:r>
            <a:r>
              <a:rPr lang="it-IT" sz="2800" dirty="0"/>
              <a:t> [ </a:t>
            </a:r>
            <a:r>
              <a:rPr lang="it-IT" sz="2800" dirty="0" smtClean="0"/>
              <a:t>u - va </a:t>
            </a:r>
            <a:r>
              <a:rPr lang="it-IT" sz="2800" dirty="0"/>
              <a:t>] </a:t>
            </a:r>
          </a:p>
          <a:p>
            <a:pPr>
              <a:spcBef>
                <a:spcPts val="600"/>
              </a:spcBef>
              <a:spcAft>
                <a:spcPts val="600"/>
              </a:spcAft>
            </a:pPr>
            <a:r>
              <a:rPr lang="it-IT" sz="2800" i="1" dirty="0"/>
              <a:t>Categoria grammaticale: </a:t>
            </a:r>
            <a:r>
              <a:rPr lang="it-IT" sz="2800" b="1" dirty="0" smtClean="0"/>
              <a:t>sostantivo femminile (s. f.)</a:t>
            </a:r>
            <a:endParaRPr lang="it-IT" sz="2800" b="1" dirty="0"/>
          </a:p>
          <a:p>
            <a:pPr>
              <a:spcBef>
                <a:spcPts val="600"/>
              </a:spcBef>
              <a:spcAft>
                <a:spcPts val="600"/>
              </a:spcAft>
            </a:pPr>
            <a:r>
              <a:rPr lang="it-IT" sz="2800" i="1" dirty="0" smtClean="0"/>
              <a:t>Definizione: </a:t>
            </a:r>
            <a:r>
              <a:rPr lang="it-IT" sz="2800" b="1" dirty="0" smtClean="0"/>
              <a:t>Frutto della vite, composto da un </a:t>
            </a:r>
          </a:p>
          <a:p>
            <a:pPr>
              <a:spcBef>
                <a:spcPts val="600"/>
              </a:spcBef>
              <a:spcAft>
                <a:spcPts val="600"/>
              </a:spcAft>
            </a:pPr>
            <a:r>
              <a:rPr lang="it-IT" sz="2800" b="1" dirty="0" smtClean="0"/>
              <a:t>                      grappolo di acini.</a:t>
            </a:r>
            <a:endParaRPr lang="it-IT" sz="2800" b="1" dirty="0"/>
          </a:p>
          <a:p>
            <a:pPr>
              <a:spcBef>
                <a:spcPts val="600"/>
              </a:spcBef>
              <a:spcAft>
                <a:spcPts val="600"/>
              </a:spcAft>
            </a:pPr>
            <a:r>
              <a:rPr lang="it-IT" sz="2800" i="1" dirty="0"/>
              <a:t>Frase d’esempio: </a:t>
            </a:r>
            <a:r>
              <a:rPr lang="it-IT" sz="2800" b="1" dirty="0" smtClean="0"/>
              <a:t>Giovedì andremo a raccogliere l’uva.</a:t>
            </a:r>
            <a:endParaRPr lang="it-IT" sz="2800" b="1" dirty="0"/>
          </a:p>
          <a:p>
            <a:pPr>
              <a:spcBef>
                <a:spcPts val="600"/>
              </a:spcBef>
              <a:spcAft>
                <a:spcPts val="600"/>
              </a:spcAft>
            </a:pPr>
            <a:r>
              <a:rPr lang="it-IT" sz="2800" i="1" dirty="0" smtClean="0"/>
              <a:t>Etimologia:</a:t>
            </a:r>
            <a:r>
              <a:rPr lang="it-IT" sz="2800" dirty="0" smtClean="0"/>
              <a:t> </a:t>
            </a:r>
            <a:r>
              <a:rPr lang="it-IT" sz="2800" b="1" dirty="0" smtClean="0"/>
              <a:t>dal latino uva (m.) </a:t>
            </a:r>
            <a:endParaRPr lang="it-IT" sz="2800" b="1" dirty="0"/>
          </a:p>
        </p:txBody>
      </p:sp>
      <p:pic>
        <p:nvPicPr>
          <p:cNvPr id="11" name="Immagine 10" descr="a_boarder_of_purple_grape_clusters_0515-0910-2711-0815_SMU.jpg"/>
          <p:cNvPicPr>
            <a:picLocks noChangeAspect="1"/>
          </p:cNvPicPr>
          <p:nvPr/>
        </p:nvPicPr>
        <p:blipFill>
          <a:blip r:embed="rId2" cstate="print"/>
          <a:srcRect r="69755"/>
          <a:stretch>
            <a:fillRect/>
          </a:stretch>
        </p:blipFill>
        <p:spPr>
          <a:xfrm>
            <a:off x="0" y="0"/>
            <a:ext cx="827584" cy="2736304"/>
          </a:xfrm>
          <a:prstGeom prst="rect">
            <a:avLst/>
          </a:prstGeom>
        </p:spPr>
      </p:pic>
      <p:pic>
        <p:nvPicPr>
          <p:cNvPr id="12" name="Immagine 11" descr="a_boarder_of_purple_grape_clusters_0515-0910-2711-0815_SMU.jpg"/>
          <p:cNvPicPr>
            <a:picLocks noChangeAspect="1"/>
          </p:cNvPicPr>
          <p:nvPr/>
        </p:nvPicPr>
        <p:blipFill>
          <a:blip r:embed="rId2" cstate="print"/>
          <a:srcRect r="72387" b="47368"/>
          <a:stretch>
            <a:fillRect/>
          </a:stretch>
        </p:blipFill>
        <p:spPr>
          <a:xfrm>
            <a:off x="0" y="5417840"/>
            <a:ext cx="755576" cy="1440160"/>
          </a:xfrm>
          <a:prstGeom prst="rect">
            <a:avLst/>
          </a:prstGeom>
        </p:spPr>
      </p:pic>
      <p:pic>
        <p:nvPicPr>
          <p:cNvPr id="13" name="Immagine 12" descr="a_boarder_of_purple_grape_clusters_0515-0910-2711-0815_SMU.jpg"/>
          <p:cNvPicPr>
            <a:picLocks noChangeAspect="1"/>
          </p:cNvPicPr>
          <p:nvPr/>
        </p:nvPicPr>
        <p:blipFill>
          <a:blip r:embed="rId2" cstate="print"/>
          <a:srcRect r="69755"/>
          <a:stretch>
            <a:fillRect/>
          </a:stretch>
        </p:blipFill>
        <p:spPr>
          <a:xfrm>
            <a:off x="0" y="2708920"/>
            <a:ext cx="827584" cy="2736304"/>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uva.jpg"/>
          <p:cNvPicPr>
            <a:picLocks noChangeAspect="1"/>
          </p:cNvPicPr>
          <p:nvPr/>
        </p:nvPicPr>
        <p:blipFill>
          <a:blip r:embed="rId2" cstate="print"/>
          <a:stretch>
            <a:fillRect/>
          </a:stretch>
        </p:blipFill>
        <p:spPr>
          <a:xfrm>
            <a:off x="37496" y="260648"/>
            <a:ext cx="8999000" cy="6381328"/>
          </a:xfrm>
          <a:prstGeom prst="rect">
            <a:avLst/>
          </a:prstGeom>
        </p:spPr>
      </p:pic>
      <p:sp>
        <p:nvSpPr>
          <p:cNvPr id="6" name="CasellaDiTesto 5"/>
          <p:cNvSpPr txBox="1"/>
          <p:nvPr/>
        </p:nvSpPr>
        <p:spPr>
          <a:xfrm>
            <a:off x="1009096" y="953344"/>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VITICCIO</a:t>
            </a:r>
            <a:endParaRPr lang="it-IT" dirty="0">
              <a:solidFill>
                <a:srgbClr val="FF0000"/>
              </a:solidFill>
              <a:effectLst>
                <a:outerShdw blurRad="38100" dist="38100" dir="2700000" algn="tl">
                  <a:srgbClr val="000000">
                    <a:alpha val="43137"/>
                  </a:srgbClr>
                </a:outerShdw>
              </a:effectLst>
            </a:endParaRPr>
          </a:p>
        </p:txBody>
      </p:sp>
      <p:sp>
        <p:nvSpPr>
          <p:cNvPr id="7" name="CasellaDiTesto 6"/>
          <p:cNvSpPr txBox="1"/>
          <p:nvPr/>
        </p:nvSpPr>
        <p:spPr>
          <a:xfrm>
            <a:off x="4249456" y="665312"/>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TRALCIO</a:t>
            </a:r>
            <a:endParaRPr lang="it-IT" dirty="0">
              <a:solidFill>
                <a:srgbClr val="FF0000"/>
              </a:solidFill>
              <a:effectLst>
                <a:outerShdw blurRad="38100" dist="38100" dir="2700000" algn="tl">
                  <a:srgbClr val="000000">
                    <a:alpha val="43137"/>
                  </a:srgbClr>
                </a:outerShdw>
              </a:effectLst>
            </a:endParaRPr>
          </a:p>
        </p:txBody>
      </p:sp>
      <p:sp>
        <p:nvSpPr>
          <p:cNvPr id="8" name="CasellaDiTesto 7"/>
          <p:cNvSpPr txBox="1"/>
          <p:nvPr/>
        </p:nvSpPr>
        <p:spPr>
          <a:xfrm>
            <a:off x="6769736" y="1961456"/>
            <a:ext cx="1440160"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PAMPINO</a:t>
            </a:r>
            <a:endParaRPr lang="it-IT" dirty="0">
              <a:solidFill>
                <a:srgbClr val="FF0000"/>
              </a:solidFill>
              <a:effectLst>
                <a:outerShdw blurRad="38100" dist="38100" dir="2700000" algn="tl">
                  <a:srgbClr val="000000">
                    <a:alpha val="43137"/>
                  </a:srgbClr>
                </a:outerShdw>
              </a:effectLst>
            </a:endParaRPr>
          </a:p>
        </p:txBody>
      </p:sp>
      <p:sp>
        <p:nvSpPr>
          <p:cNvPr id="9" name="CasellaDiTesto 8"/>
          <p:cNvSpPr txBox="1"/>
          <p:nvPr/>
        </p:nvSpPr>
        <p:spPr>
          <a:xfrm>
            <a:off x="6193672" y="4409728"/>
            <a:ext cx="1944216"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GRAPPOLO</a:t>
            </a:r>
            <a:endParaRPr lang="it-IT" dirty="0">
              <a:solidFill>
                <a:srgbClr val="FF0000"/>
              </a:solidFill>
              <a:effectLst>
                <a:outerShdw blurRad="38100" dist="38100" dir="2700000" algn="tl">
                  <a:srgbClr val="000000">
                    <a:alpha val="43137"/>
                  </a:srgbClr>
                </a:outerShdw>
              </a:effectLst>
            </a:endParaRPr>
          </a:p>
        </p:txBody>
      </p:sp>
      <p:sp>
        <p:nvSpPr>
          <p:cNvPr id="10" name="CasellaDiTesto 9"/>
          <p:cNvSpPr txBox="1"/>
          <p:nvPr/>
        </p:nvSpPr>
        <p:spPr>
          <a:xfrm>
            <a:off x="1873192" y="4769768"/>
            <a:ext cx="1944216"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ACINO</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cino.jpg"/>
          <p:cNvPicPr>
            <a:picLocks noChangeAspect="1"/>
          </p:cNvPicPr>
          <p:nvPr/>
        </p:nvPicPr>
        <p:blipFill>
          <a:blip r:embed="rId2" cstate="print"/>
          <a:stretch>
            <a:fillRect/>
          </a:stretch>
        </p:blipFill>
        <p:spPr>
          <a:xfrm>
            <a:off x="539552" y="1628800"/>
            <a:ext cx="2423963" cy="3096344"/>
          </a:xfrm>
          <a:prstGeom prst="rect">
            <a:avLst/>
          </a:prstGeom>
        </p:spPr>
      </p:pic>
      <p:pic>
        <p:nvPicPr>
          <p:cNvPr id="3" name="Immagine 2" descr="graspo.jpg"/>
          <p:cNvPicPr>
            <a:picLocks noChangeAspect="1"/>
          </p:cNvPicPr>
          <p:nvPr/>
        </p:nvPicPr>
        <p:blipFill>
          <a:blip r:embed="rId3" cstate="print"/>
          <a:stretch>
            <a:fillRect/>
          </a:stretch>
        </p:blipFill>
        <p:spPr>
          <a:xfrm>
            <a:off x="6876256" y="1844824"/>
            <a:ext cx="1691636" cy="2632046"/>
          </a:xfrm>
          <a:prstGeom prst="rect">
            <a:avLst/>
          </a:prstGeom>
        </p:spPr>
      </p:pic>
      <p:cxnSp>
        <p:nvCxnSpPr>
          <p:cNvPr id="5" name="Connettore 1 4"/>
          <p:cNvCxnSpPr/>
          <p:nvPr/>
        </p:nvCxnSpPr>
        <p:spPr>
          <a:xfrm>
            <a:off x="2267744" y="2204864"/>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1763688" y="3789040"/>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2195736" y="2924944"/>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563888" y="1916832"/>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BUCCIA</a:t>
            </a:r>
            <a:endParaRPr lang="it-IT" dirty="0">
              <a:solidFill>
                <a:srgbClr val="FF0000"/>
              </a:solidFill>
              <a:effectLst>
                <a:outerShdw blurRad="38100" dist="38100" dir="2700000" algn="tl">
                  <a:srgbClr val="000000">
                    <a:alpha val="43137"/>
                  </a:srgbClr>
                </a:outerShdw>
              </a:effectLst>
            </a:endParaRPr>
          </a:p>
        </p:txBody>
      </p:sp>
      <p:sp>
        <p:nvSpPr>
          <p:cNvPr id="9" name="CasellaDiTesto 8"/>
          <p:cNvSpPr txBox="1"/>
          <p:nvPr/>
        </p:nvSpPr>
        <p:spPr>
          <a:xfrm>
            <a:off x="3491880" y="2708920"/>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POLPA</a:t>
            </a:r>
            <a:endParaRPr lang="it-IT" dirty="0">
              <a:solidFill>
                <a:srgbClr val="FF0000"/>
              </a:solidFill>
              <a:effectLst>
                <a:outerShdw blurRad="38100" dist="38100" dir="2700000" algn="tl">
                  <a:srgbClr val="000000">
                    <a:alpha val="43137"/>
                  </a:srgbClr>
                </a:outerShdw>
              </a:effectLst>
            </a:endParaRPr>
          </a:p>
        </p:txBody>
      </p:sp>
      <p:sp>
        <p:nvSpPr>
          <p:cNvPr id="10" name="CasellaDiTesto 9"/>
          <p:cNvSpPr txBox="1"/>
          <p:nvPr/>
        </p:nvSpPr>
        <p:spPr>
          <a:xfrm>
            <a:off x="3059832" y="3501008"/>
            <a:ext cx="201622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VINACCIUOLI</a:t>
            </a:r>
            <a:endParaRPr lang="it-IT" dirty="0">
              <a:solidFill>
                <a:srgbClr val="FF0000"/>
              </a:solidFill>
              <a:effectLst>
                <a:outerShdw blurRad="38100" dist="38100" dir="2700000" algn="tl">
                  <a:srgbClr val="000000">
                    <a:alpha val="43137"/>
                  </a:srgbClr>
                </a:outerShdw>
              </a:effectLst>
            </a:endParaRPr>
          </a:p>
        </p:txBody>
      </p:sp>
      <p:sp>
        <p:nvSpPr>
          <p:cNvPr id="11" name="Parentesi graffa chiusa 10"/>
          <p:cNvSpPr/>
          <p:nvPr/>
        </p:nvSpPr>
        <p:spPr>
          <a:xfrm>
            <a:off x="4716016" y="1340768"/>
            <a:ext cx="432048" cy="35283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CasellaDiTesto 11"/>
          <p:cNvSpPr txBox="1"/>
          <p:nvPr/>
        </p:nvSpPr>
        <p:spPr>
          <a:xfrm>
            <a:off x="5292080" y="2852936"/>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ACINO</a:t>
            </a:r>
            <a:endParaRPr lang="it-IT" dirty="0">
              <a:solidFill>
                <a:srgbClr val="FF0000"/>
              </a:solidFill>
              <a:effectLst>
                <a:outerShdw blurRad="38100" dist="38100" dir="2700000" algn="tl">
                  <a:srgbClr val="000000">
                    <a:alpha val="43137"/>
                  </a:srgbClr>
                </a:outerShdw>
              </a:effectLst>
            </a:endParaRPr>
          </a:p>
        </p:txBody>
      </p:sp>
      <p:sp>
        <p:nvSpPr>
          <p:cNvPr id="13" name="CasellaDiTesto 12"/>
          <p:cNvSpPr txBox="1"/>
          <p:nvPr/>
        </p:nvSpPr>
        <p:spPr>
          <a:xfrm>
            <a:off x="7020272" y="4581128"/>
            <a:ext cx="1296144" cy="461665"/>
          </a:xfrm>
          <a:prstGeom prst="rect">
            <a:avLst/>
          </a:prstGeom>
          <a:noFill/>
        </p:spPr>
        <p:txBody>
          <a:bodyPr wrap="square" rtlCol="0">
            <a:spAutoFit/>
          </a:bodyPr>
          <a:lstStyle/>
          <a:p>
            <a:r>
              <a:rPr lang="it-IT" sz="2400" dirty="0" smtClean="0">
                <a:solidFill>
                  <a:srgbClr val="FF0000"/>
                </a:solidFill>
                <a:effectLst>
                  <a:outerShdw blurRad="38100" dist="38100" dir="2700000" algn="tl">
                    <a:srgbClr val="000000">
                      <a:alpha val="43137"/>
                    </a:srgbClr>
                  </a:outerShdw>
                </a:effectLst>
              </a:rPr>
              <a:t>GRASPO</a:t>
            </a:r>
            <a:endParaRPr lang="it-IT" dirty="0">
              <a:solidFill>
                <a:srgbClr val="FF0000"/>
              </a:solidFill>
              <a:effectLst>
                <a:outerShdw blurRad="38100" dist="38100" dir="2700000" algn="tl">
                  <a:srgbClr val="000000">
                    <a:alpha val="43137"/>
                  </a:srgbClr>
                </a:outerShdw>
              </a:effectLst>
            </a:endParaRPr>
          </a:p>
        </p:txBody>
      </p:sp>
      <p:pic>
        <p:nvPicPr>
          <p:cNvPr id="14" name="Immagine 13" descr="Grapes_border_tiles_horizontal.JPG"/>
          <p:cNvPicPr>
            <a:picLocks noChangeAspect="1"/>
          </p:cNvPicPr>
          <p:nvPr/>
        </p:nvPicPr>
        <p:blipFill>
          <a:blip r:embed="rId4" cstate="print"/>
          <a:stretch>
            <a:fillRect/>
          </a:stretch>
        </p:blipFill>
        <p:spPr>
          <a:xfrm>
            <a:off x="0" y="5715000"/>
            <a:ext cx="9144000" cy="1143000"/>
          </a:xfrm>
          <a:prstGeom prst="rect">
            <a:avLst/>
          </a:prstGeom>
        </p:spPr>
      </p:pic>
      <p:pic>
        <p:nvPicPr>
          <p:cNvPr id="15" name="Immagine 14" descr="Grapes_border_tiles_horizontal.JPG"/>
          <p:cNvPicPr>
            <a:picLocks noChangeAspect="1"/>
          </p:cNvPicPr>
          <p:nvPr/>
        </p:nvPicPr>
        <p:blipFill>
          <a:blip r:embed="rId4" cstate="print"/>
          <a:stretch>
            <a:fillRect/>
          </a:stretch>
        </p:blipFill>
        <p:spPr>
          <a:xfrm>
            <a:off x="0" y="0"/>
            <a:ext cx="9144000" cy="1143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CasellaDiTesto 1"/>
          <p:cNvSpPr txBox="1"/>
          <p:nvPr/>
        </p:nvSpPr>
        <p:spPr>
          <a:xfrm>
            <a:off x="899592" y="476672"/>
            <a:ext cx="7488832" cy="830997"/>
          </a:xfrm>
          <a:prstGeom prst="rect">
            <a:avLst/>
          </a:prstGeom>
          <a:noFill/>
        </p:spPr>
        <p:txBody>
          <a:bodyPr wrap="square" rtlCol="0">
            <a:spAutoFit/>
          </a:bodyPr>
          <a:lstStyle/>
          <a:p>
            <a:pPr algn="ctr"/>
            <a:r>
              <a:rPr lang="it-IT" sz="4800" dirty="0" smtClean="0">
                <a:solidFill>
                  <a:srgbClr val="7030A0"/>
                </a:solidFill>
                <a:latin typeface="Cheri" pitchFamily="2" charset="0"/>
              </a:rPr>
              <a:t>La vite</a:t>
            </a:r>
            <a:endParaRPr lang="it-IT" sz="4800" dirty="0">
              <a:solidFill>
                <a:srgbClr val="7030A0"/>
              </a:solidFill>
              <a:latin typeface="Cheri" pitchFamily="2" charset="0"/>
            </a:endParaRPr>
          </a:p>
        </p:txBody>
      </p:sp>
      <p:sp>
        <p:nvSpPr>
          <p:cNvPr id="3" name="CasellaDiTesto 2"/>
          <p:cNvSpPr txBox="1"/>
          <p:nvPr/>
        </p:nvSpPr>
        <p:spPr>
          <a:xfrm>
            <a:off x="611560" y="1700808"/>
            <a:ext cx="8208912" cy="4662815"/>
          </a:xfrm>
          <a:prstGeom prst="rect">
            <a:avLst/>
          </a:prstGeom>
          <a:noFill/>
        </p:spPr>
        <p:txBody>
          <a:bodyPr wrap="square" rtlCol="0">
            <a:spAutoFit/>
          </a:bodyPr>
          <a:lstStyle/>
          <a:p>
            <a:pPr>
              <a:spcBef>
                <a:spcPts val="600"/>
              </a:spcBef>
              <a:spcAft>
                <a:spcPts val="600"/>
              </a:spcAft>
            </a:pPr>
            <a:r>
              <a:rPr lang="it-IT" dirty="0" smtClean="0">
                <a:latin typeface="Comic Sans MS" pitchFamily="66" charset="0"/>
              </a:rPr>
              <a:t>La vite è una pianta antichissima, presente nel nostro pianeta da milioni di anni, ma che può vivere solo nelle zone dove esistono le quattro stagioni.</a:t>
            </a:r>
          </a:p>
          <a:p>
            <a:pPr>
              <a:spcBef>
                <a:spcPts val="600"/>
              </a:spcBef>
              <a:spcAft>
                <a:spcPts val="600"/>
              </a:spcAft>
            </a:pPr>
            <a:r>
              <a:rPr lang="it-IT" dirty="0" smtClean="0">
                <a:latin typeface="Comic Sans MS" pitchFamily="66" charset="0"/>
              </a:rPr>
              <a:t>Le piantine cominciano a produrre frutti intorno al terzo, quarto anno di vita e hanno una durata di circa trenta anni.</a:t>
            </a:r>
          </a:p>
          <a:p>
            <a:pPr>
              <a:spcBef>
                <a:spcPts val="600"/>
              </a:spcBef>
              <a:spcAft>
                <a:spcPts val="600"/>
              </a:spcAft>
            </a:pPr>
            <a:r>
              <a:rPr lang="it-IT" dirty="0" smtClean="0">
                <a:latin typeface="Comic Sans MS" pitchFamily="66" charset="0"/>
              </a:rPr>
              <a:t>In primavera la vite comincia a vegetare, spuntano le foglie e i fiori, cui segue la formazione di piccoli grappoli. Prima dell’estate i grappoli sono già formati e di colore verde, mentre in piena estate gli acini prendono il loro colore, giallo o rosso. In autunno il frutto è maturo e può essere raccolto.</a:t>
            </a:r>
          </a:p>
          <a:p>
            <a:pPr>
              <a:spcBef>
                <a:spcPts val="600"/>
              </a:spcBef>
              <a:spcAft>
                <a:spcPts val="600"/>
              </a:spcAft>
            </a:pPr>
            <a:r>
              <a:rPr lang="it-IT" dirty="0" smtClean="0">
                <a:latin typeface="Comic Sans MS" pitchFamily="66" charset="0"/>
              </a:rPr>
              <a:t>La vite non è un sempreverde, quindi in inverno perde tutte le foglie e va “a riposo”. In questo periodo i contadini potano i tralci che hanno già dato il frutto altrimenti la pianta crescerebbe a dismisura e calerebbe la produzione di uva.</a:t>
            </a:r>
          </a:p>
          <a:p>
            <a:pPr>
              <a:spcBef>
                <a:spcPts val="600"/>
              </a:spcBef>
              <a:spcAft>
                <a:spcPts val="600"/>
              </a:spcAft>
            </a:pPr>
            <a:r>
              <a:rPr lang="it-IT" dirty="0" smtClean="0">
                <a:latin typeface="Comic Sans MS" pitchFamily="66" charset="0"/>
              </a:rPr>
              <a:t>Le viti vengono disposte in filari, tanti filari formano un vigneto.</a:t>
            </a:r>
          </a:p>
          <a:p>
            <a:endParaRPr lang="it-IT"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vinoVite.gif"/>
          <p:cNvPicPr>
            <a:picLocks noChangeAspect="1"/>
          </p:cNvPicPr>
          <p:nvPr/>
        </p:nvPicPr>
        <p:blipFill>
          <a:blip r:embed="rId2" cstate="print"/>
          <a:stretch>
            <a:fillRect/>
          </a:stretch>
        </p:blipFill>
        <p:spPr>
          <a:xfrm>
            <a:off x="2195736" y="107970"/>
            <a:ext cx="6192688" cy="6750030"/>
          </a:xfrm>
          <a:prstGeom prst="rect">
            <a:avLst/>
          </a:prstGeom>
        </p:spPr>
      </p:pic>
      <p:cxnSp>
        <p:nvCxnSpPr>
          <p:cNvPr id="5" name="Connettore 1 4"/>
          <p:cNvCxnSpPr/>
          <p:nvPr/>
        </p:nvCxnSpPr>
        <p:spPr>
          <a:xfrm flipV="1">
            <a:off x="2051720" y="1808778"/>
            <a:ext cx="79208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1187624" y="2528858"/>
            <a:ext cx="1979712"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rPr>
              <a:t>TRALCIO</a:t>
            </a:r>
            <a:endParaRPr lang="it-IT" b="1" dirty="0">
              <a:solidFill>
                <a:srgbClr val="FF0000"/>
              </a:solidFill>
              <a:effectLst>
                <a:outerShdw blurRad="38100" dist="38100" dir="2700000" algn="tl">
                  <a:srgbClr val="000000">
                    <a:alpha val="43137"/>
                  </a:srgbClr>
                </a:outerShdw>
              </a:effectLst>
            </a:endParaRPr>
          </a:p>
        </p:txBody>
      </p:sp>
      <p:cxnSp>
        <p:nvCxnSpPr>
          <p:cNvPr id="7" name="Connettore 1 6"/>
          <p:cNvCxnSpPr/>
          <p:nvPr/>
        </p:nvCxnSpPr>
        <p:spPr>
          <a:xfrm flipV="1">
            <a:off x="2771800" y="4329058"/>
            <a:ext cx="79208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1907704" y="5049138"/>
            <a:ext cx="1979712"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rPr>
              <a:t>PAMPINO</a:t>
            </a:r>
            <a:endParaRPr lang="it-IT" b="1" dirty="0">
              <a:solidFill>
                <a:srgbClr val="FF0000"/>
              </a:solidFill>
              <a:effectLst>
                <a:outerShdw blurRad="38100" dist="38100" dir="2700000" algn="tl">
                  <a:srgbClr val="000000">
                    <a:alpha val="43137"/>
                  </a:srgbClr>
                </a:outerShdw>
              </a:effectLst>
            </a:endParaRPr>
          </a:p>
        </p:txBody>
      </p:sp>
      <p:sp>
        <p:nvSpPr>
          <p:cNvPr id="10" name="CasellaDiTesto 9"/>
          <p:cNvSpPr txBox="1"/>
          <p:nvPr/>
        </p:nvSpPr>
        <p:spPr>
          <a:xfrm>
            <a:off x="4788024" y="5625202"/>
            <a:ext cx="1979712"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rPr>
              <a:t>FUSTO</a:t>
            </a:r>
            <a:endParaRPr lang="it-IT" b="1" dirty="0">
              <a:solidFill>
                <a:srgbClr val="FF0000"/>
              </a:solidFill>
              <a:effectLst>
                <a:outerShdw blurRad="38100" dist="38100" dir="2700000" algn="tl">
                  <a:srgbClr val="000000">
                    <a:alpha val="43137"/>
                  </a:srgbClr>
                </a:outerShdw>
              </a:effectLst>
            </a:endParaRPr>
          </a:p>
        </p:txBody>
      </p:sp>
      <p:cxnSp>
        <p:nvCxnSpPr>
          <p:cNvPr id="12" name="Connettore 1 11"/>
          <p:cNvCxnSpPr/>
          <p:nvPr/>
        </p:nvCxnSpPr>
        <p:spPr>
          <a:xfrm flipH="1" flipV="1">
            <a:off x="4211960" y="5049138"/>
            <a:ext cx="115212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588224" y="5481186"/>
            <a:ext cx="1979712"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rPr>
              <a:t>VITICCIO</a:t>
            </a:r>
            <a:endParaRPr lang="it-IT" b="1" dirty="0">
              <a:solidFill>
                <a:srgbClr val="FF0000"/>
              </a:solidFill>
              <a:effectLst>
                <a:outerShdw blurRad="38100" dist="38100" dir="2700000" algn="tl">
                  <a:srgbClr val="000000">
                    <a:alpha val="43137"/>
                  </a:srgbClr>
                </a:outerShdw>
              </a:effectLst>
            </a:endParaRPr>
          </a:p>
        </p:txBody>
      </p:sp>
      <p:cxnSp>
        <p:nvCxnSpPr>
          <p:cNvPr id="14" name="Connettore 1 13"/>
          <p:cNvCxnSpPr/>
          <p:nvPr/>
        </p:nvCxnSpPr>
        <p:spPr>
          <a:xfrm flipH="1" flipV="1">
            <a:off x="6012160" y="4905122"/>
            <a:ext cx="115212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7524328" y="2816890"/>
            <a:ext cx="1979712"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rPr>
              <a:t>GRAPPOLO</a:t>
            </a:r>
            <a:endParaRPr lang="it-IT" b="1" dirty="0">
              <a:solidFill>
                <a:srgbClr val="FF0000"/>
              </a:solidFill>
              <a:effectLst>
                <a:outerShdw blurRad="38100" dist="38100" dir="2700000" algn="tl">
                  <a:srgbClr val="000000">
                    <a:alpha val="43137"/>
                  </a:srgbClr>
                </a:outerShdw>
              </a:effectLst>
            </a:endParaRPr>
          </a:p>
        </p:txBody>
      </p:sp>
      <p:cxnSp>
        <p:nvCxnSpPr>
          <p:cNvPr id="16" name="Connettore 1 15"/>
          <p:cNvCxnSpPr/>
          <p:nvPr/>
        </p:nvCxnSpPr>
        <p:spPr>
          <a:xfrm flipH="1" flipV="1">
            <a:off x="6948264" y="2240826"/>
            <a:ext cx="1152128"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magine 16" descr="Grapes_border_tiles_vertical_2.JPG"/>
          <p:cNvPicPr>
            <a:picLocks noChangeAspect="1"/>
          </p:cNvPicPr>
          <p:nvPr/>
        </p:nvPicPr>
        <p:blipFill>
          <a:blip r:embed="rId3" cstate="print"/>
          <a:stretch>
            <a:fillRect/>
          </a:stretch>
        </p:blipFill>
        <p:spPr>
          <a:xfrm>
            <a:off x="0" y="3284984"/>
            <a:ext cx="714604" cy="3573016"/>
          </a:xfrm>
          <a:prstGeom prst="rect">
            <a:avLst/>
          </a:prstGeom>
        </p:spPr>
      </p:pic>
      <p:pic>
        <p:nvPicPr>
          <p:cNvPr id="18" name="Immagine 17" descr="Grapes_border_tiles_vertical_2.JPG"/>
          <p:cNvPicPr>
            <a:picLocks noChangeAspect="1"/>
          </p:cNvPicPr>
          <p:nvPr/>
        </p:nvPicPr>
        <p:blipFill>
          <a:blip r:embed="rId3" cstate="print"/>
          <a:stretch>
            <a:fillRect/>
          </a:stretch>
        </p:blipFill>
        <p:spPr>
          <a:xfrm>
            <a:off x="0" y="-243408"/>
            <a:ext cx="714604" cy="35730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grapes.gif"/>
          <p:cNvPicPr>
            <a:picLocks noChangeAspect="1"/>
          </p:cNvPicPr>
          <p:nvPr/>
        </p:nvPicPr>
        <p:blipFill>
          <a:blip r:embed="rId2" cstate="print"/>
          <a:stretch>
            <a:fillRect/>
          </a:stretch>
        </p:blipFill>
        <p:spPr>
          <a:xfrm rot="5400000">
            <a:off x="1209040" y="-1209040"/>
            <a:ext cx="6725920" cy="9144000"/>
          </a:xfrm>
          <a:prstGeom prst="rect">
            <a:avLst/>
          </a:prstGeom>
        </p:spPr>
      </p:pic>
      <p:sp>
        <p:nvSpPr>
          <p:cNvPr id="2" name="CasellaDiTesto 1"/>
          <p:cNvSpPr txBox="1"/>
          <p:nvPr/>
        </p:nvSpPr>
        <p:spPr>
          <a:xfrm>
            <a:off x="1331640" y="1556792"/>
            <a:ext cx="6624736" cy="646331"/>
          </a:xfrm>
          <a:prstGeom prst="rect">
            <a:avLst/>
          </a:prstGeom>
          <a:noFill/>
        </p:spPr>
        <p:txBody>
          <a:bodyPr wrap="square" rtlCol="0">
            <a:spAutoFit/>
          </a:bodyPr>
          <a:lstStyle/>
          <a:p>
            <a:pPr algn="ctr"/>
            <a:r>
              <a:rPr lang="it-IT" sz="3600" dirty="0" smtClean="0">
                <a:solidFill>
                  <a:srgbClr val="FF0000"/>
                </a:solidFill>
                <a:latin typeface="Cheri" pitchFamily="2" charset="0"/>
              </a:rPr>
              <a:t>Giochiamo con le parole</a:t>
            </a:r>
            <a:endParaRPr lang="it-IT" sz="3600" dirty="0">
              <a:solidFill>
                <a:srgbClr val="FF0000"/>
              </a:solidFill>
              <a:latin typeface="Cheri" pitchFamily="2" charset="0"/>
            </a:endParaRPr>
          </a:p>
        </p:txBody>
      </p:sp>
      <p:sp>
        <p:nvSpPr>
          <p:cNvPr id="4" name="CasellaDiTesto 3"/>
          <p:cNvSpPr txBox="1"/>
          <p:nvPr/>
        </p:nvSpPr>
        <p:spPr>
          <a:xfrm>
            <a:off x="2123728" y="3933056"/>
            <a:ext cx="288032" cy="1569660"/>
          </a:xfrm>
          <a:prstGeom prst="rect">
            <a:avLst/>
          </a:prstGeom>
          <a:noFill/>
        </p:spPr>
        <p:txBody>
          <a:bodyPr wrap="square" rtlCol="0">
            <a:spAutoFit/>
          </a:bodyPr>
          <a:lstStyle/>
          <a:p>
            <a:r>
              <a:rPr lang="it-IT" sz="3200" dirty="0" smtClean="0">
                <a:solidFill>
                  <a:srgbClr val="FF0000"/>
                </a:solidFill>
                <a:effectLst>
                  <a:outerShdw blurRad="38100" dist="38100" dir="2700000" algn="tl">
                    <a:srgbClr val="000000">
                      <a:alpha val="43137"/>
                    </a:srgbClr>
                  </a:outerShdw>
                </a:effectLst>
              </a:rPr>
              <a:t>U</a:t>
            </a:r>
          </a:p>
          <a:p>
            <a:r>
              <a:rPr lang="it-IT" sz="3200" dirty="0" smtClean="0">
                <a:solidFill>
                  <a:srgbClr val="FF0000"/>
                </a:solidFill>
                <a:effectLst>
                  <a:outerShdw blurRad="38100" dist="38100" dir="2700000" algn="tl">
                    <a:srgbClr val="000000">
                      <a:alpha val="43137"/>
                    </a:srgbClr>
                  </a:outerShdw>
                </a:effectLst>
              </a:rPr>
              <a:t>V</a:t>
            </a:r>
          </a:p>
          <a:p>
            <a:r>
              <a:rPr lang="it-IT" sz="3200" dirty="0" smtClean="0">
                <a:solidFill>
                  <a:srgbClr val="FF0000"/>
                </a:solidFill>
                <a:effectLst>
                  <a:outerShdw blurRad="38100" dist="38100" dir="2700000" algn="tl">
                    <a:srgbClr val="000000">
                      <a:alpha val="43137"/>
                    </a:srgbClr>
                  </a:outerShdw>
                </a:effectLst>
              </a:rPr>
              <a:t>A</a:t>
            </a:r>
            <a:endParaRPr lang="it-IT" sz="3200" dirty="0">
              <a:solidFill>
                <a:srgbClr val="FF0000"/>
              </a:solidFill>
              <a:effectLst>
                <a:outerShdw blurRad="38100" dist="38100" dir="2700000" algn="tl">
                  <a:srgbClr val="000000">
                    <a:alpha val="43137"/>
                  </a:srgbClr>
                </a:outerShdw>
              </a:effectLst>
            </a:endParaRPr>
          </a:p>
        </p:txBody>
      </p:sp>
      <p:sp>
        <p:nvSpPr>
          <p:cNvPr id="5" name="CasellaDiTesto 4"/>
          <p:cNvSpPr txBox="1"/>
          <p:nvPr/>
        </p:nvSpPr>
        <p:spPr>
          <a:xfrm>
            <a:off x="2411760" y="3933056"/>
            <a:ext cx="1152128" cy="584775"/>
          </a:xfrm>
          <a:prstGeom prst="rect">
            <a:avLst/>
          </a:prstGeom>
          <a:noFill/>
        </p:spPr>
        <p:txBody>
          <a:bodyPr wrap="square" rtlCol="0">
            <a:spAutoFit/>
          </a:bodyPr>
          <a:lstStyle/>
          <a:p>
            <a:r>
              <a:rPr lang="it-IT" sz="3200" dirty="0" smtClean="0"/>
              <a:t>VA</a:t>
            </a:r>
            <a:endParaRPr lang="it-IT" sz="3200" dirty="0"/>
          </a:p>
        </p:txBody>
      </p:sp>
      <p:sp>
        <p:nvSpPr>
          <p:cNvPr id="6" name="CasellaDiTesto 5"/>
          <p:cNvSpPr txBox="1"/>
          <p:nvPr/>
        </p:nvSpPr>
        <p:spPr>
          <a:xfrm>
            <a:off x="2411760" y="4437112"/>
            <a:ext cx="1152128" cy="584775"/>
          </a:xfrm>
          <a:prstGeom prst="rect">
            <a:avLst/>
          </a:prstGeom>
          <a:noFill/>
        </p:spPr>
        <p:txBody>
          <a:bodyPr wrap="square" rtlCol="0">
            <a:spAutoFit/>
          </a:bodyPr>
          <a:lstStyle/>
          <a:p>
            <a:r>
              <a:rPr lang="it-IT" sz="3200" dirty="0" smtClean="0"/>
              <a:t>ERDE</a:t>
            </a:r>
            <a:endParaRPr lang="it-IT" sz="3200" dirty="0"/>
          </a:p>
        </p:txBody>
      </p:sp>
      <p:sp>
        <p:nvSpPr>
          <p:cNvPr id="7" name="CasellaDiTesto 6"/>
          <p:cNvSpPr txBox="1"/>
          <p:nvPr/>
        </p:nvSpPr>
        <p:spPr>
          <a:xfrm>
            <a:off x="2411760" y="4941168"/>
            <a:ext cx="2952328" cy="584775"/>
          </a:xfrm>
          <a:prstGeom prst="rect">
            <a:avLst/>
          </a:prstGeom>
          <a:noFill/>
        </p:spPr>
        <p:txBody>
          <a:bodyPr wrap="square" rtlCol="0">
            <a:spAutoFit/>
          </a:bodyPr>
          <a:lstStyle/>
          <a:p>
            <a:r>
              <a:rPr lang="it-IT" sz="3200" dirty="0" smtClean="0"/>
              <a:t>RRAMPICANTE</a:t>
            </a:r>
            <a:endParaRPr lang="it-IT" sz="3200" dirty="0"/>
          </a:p>
        </p:txBody>
      </p:sp>
      <p:pic>
        <p:nvPicPr>
          <p:cNvPr id="8" name="Immagine 7" descr="tralcio e grappolo colore.gif"/>
          <p:cNvPicPr>
            <a:picLocks noChangeAspect="1"/>
          </p:cNvPicPr>
          <p:nvPr/>
        </p:nvPicPr>
        <p:blipFill>
          <a:blip r:embed="rId3" cstate="print"/>
          <a:srcRect t="58400" r="63382"/>
          <a:stretch>
            <a:fillRect/>
          </a:stretch>
        </p:blipFill>
        <p:spPr>
          <a:xfrm>
            <a:off x="216024" y="2852936"/>
            <a:ext cx="1773318" cy="2852936"/>
          </a:xfrm>
          <a:prstGeom prst="rect">
            <a:avLst/>
          </a:prstGeom>
        </p:spPr>
      </p:pic>
      <p:sp>
        <p:nvSpPr>
          <p:cNvPr id="9" name="CasellaDiTesto 8"/>
          <p:cNvSpPr txBox="1"/>
          <p:nvPr/>
        </p:nvSpPr>
        <p:spPr>
          <a:xfrm>
            <a:off x="1619672" y="2564904"/>
            <a:ext cx="6624736" cy="646331"/>
          </a:xfrm>
          <a:prstGeom prst="rect">
            <a:avLst/>
          </a:prstGeom>
          <a:noFill/>
        </p:spPr>
        <p:txBody>
          <a:bodyPr wrap="square" rtlCol="0">
            <a:spAutoFit/>
          </a:bodyPr>
          <a:lstStyle/>
          <a:p>
            <a:pPr algn="ctr"/>
            <a:r>
              <a:rPr lang="it-IT" sz="3600" dirty="0" smtClean="0">
                <a:solidFill>
                  <a:srgbClr val="FF0000"/>
                </a:solidFill>
                <a:latin typeface="Cheri" pitchFamily="2" charset="0"/>
              </a:rPr>
              <a:t>Gli acrostici)</a:t>
            </a:r>
            <a:endParaRPr lang="it-IT" sz="3600" dirty="0">
              <a:solidFill>
                <a:srgbClr val="FF0000"/>
              </a:solidFill>
              <a:latin typeface="Cheri"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50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
                                        </p:tgtEl>
                                        <p:attrNameLst>
                                          <p:attrName>fillcolor</p:attrName>
                                        </p:attrNameLst>
                                      </p:cBhvr>
                                      <p:tavLst>
                                        <p:tav tm="0">
                                          <p:val>
                                            <p:clrVal>
                                              <a:schemeClr val="accent2"/>
                                            </p:clrVal>
                                          </p:val>
                                        </p:tav>
                                        <p:tav tm="50000">
                                          <p:val>
                                            <p:clrVal>
                                              <a:schemeClr val="hlink"/>
                                            </p:clrVal>
                                          </p:val>
                                        </p:tav>
                                      </p:tavLst>
                                    </p:anim>
                                    <p:set>
                                      <p:cBhvr>
                                        <p:cTn id="9" dur="50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6"/>
                                        </p:tgtEl>
                                        <p:attrNameLst>
                                          <p:attrName>fillcolor</p:attrName>
                                        </p:attrNameLst>
                                      </p:cBhvr>
                                      <p:tavLst>
                                        <p:tav tm="0">
                                          <p:val>
                                            <p:clrVal>
                                              <a:schemeClr val="accent2"/>
                                            </p:clrVal>
                                          </p:val>
                                        </p:tav>
                                        <p:tav tm="50000">
                                          <p:val>
                                            <p:clrVal>
                                              <a:schemeClr val="hlink"/>
                                            </p:clrVal>
                                          </p:val>
                                        </p:tav>
                                      </p:tavLst>
                                    </p:anim>
                                    <p:set>
                                      <p:cBhvr>
                                        <p:cTn id="16" dur="50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7"/>
                                        </p:tgtEl>
                                        <p:attrNameLst>
                                          <p:attrName>fillcolor</p:attrName>
                                        </p:attrNameLst>
                                      </p:cBhvr>
                                      <p:tavLst>
                                        <p:tav tm="0">
                                          <p:val>
                                            <p:clrVal>
                                              <a:schemeClr val="accent2"/>
                                            </p:clrVal>
                                          </p:val>
                                        </p:tav>
                                        <p:tav tm="50000">
                                          <p:val>
                                            <p:clrVal>
                                              <a:schemeClr val="hlink"/>
                                            </p:clrVal>
                                          </p:val>
                                        </p:tav>
                                      </p:tavLst>
                                    </p:anim>
                                    <p:set>
                                      <p:cBhvr>
                                        <p:cTn id="23"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vite.gif"/>
          <p:cNvPicPr>
            <a:picLocks noChangeAspect="1"/>
          </p:cNvPicPr>
          <p:nvPr/>
        </p:nvPicPr>
        <p:blipFill>
          <a:blip r:embed="rId2" cstate="print"/>
          <a:stretch>
            <a:fillRect/>
          </a:stretch>
        </p:blipFill>
        <p:spPr>
          <a:xfrm>
            <a:off x="3635896" y="2780928"/>
            <a:ext cx="4320866" cy="3284984"/>
          </a:xfrm>
          <a:prstGeom prst="rect">
            <a:avLst/>
          </a:prstGeom>
        </p:spPr>
      </p:pic>
      <p:pic>
        <p:nvPicPr>
          <p:cNvPr id="3" name="Immagine 2" descr="acino colore.gif"/>
          <p:cNvPicPr>
            <a:picLocks noChangeAspect="1"/>
          </p:cNvPicPr>
          <p:nvPr/>
        </p:nvPicPr>
        <p:blipFill>
          <a:blip r:embed="rId3" cstate="print"/>
          <a:stretch>
            <a:fillRect/>
          </a:stretch>
        </p:blipFill>
        <p:spPr>
          <a:xfrm>
            <a:off x="323528" y="836712"/>
            <a:ext cx="1747687" cy="2232248"/>
          </a:xfrm>
          <a:prstGeom prst="rect">
            <a:avLst/>
          </a:prstGeom>
        </p:spPr>
      </p:pic>
      <p:sp>
        <p:nvSpPr>
          <p:cNvPr id="4" name="CasellaDiTesto 3"/>
          <p:cNvSpPr txBox="1"/>
          <p:nvPr/>
        </p:nvSpPr>
        <p:spPr>
          <a:xfrm>
            <a:off x="2339752" y="980728"/>
            <a:ext cx="288032" cy="2554545"/>
          </a:xfrm>
          <a:prstGeom prst="rect">
            <a:avLst/>
          </a:prstGeom>
          <a:noFill/>
        </p:spPr>
        <p:txBody>
          <a:bodyPr wrap="square" rtlCol="0">
            <a:spAutoFit/>
          </a:bodyPr>
          <a:lstStyle/>
          <a:p>
            <a:r>
              <a:rPr lang="it-IT" sz="3200" dirty="0" smtClean="0">
                <a:solidFill>
                  <a:srgbClr val="FF0000"/>
                </a:solidFill>
                <a:effectLst>
                  <a:outerShdw blurRad="38100" dist="38100" dir="2700000" algn="tl">
                    <a:srgbClr val="000000">
                      <a:alpha val="43137"/>
                    </a:srgbClr>
                  </a:outerShdw>
                </a:effectLst>
              </a:rPr>
              <a:t>A</a:t>
            </a:r>
          </a:p>
          <a:p>
            <a:r>
              <a:rPr lang="it-IT" sz="3200" dirty="0" smtClean="0">
                <a:solidFill>
                  <a:srgbClr val="FF0000"/>
                </a:solidFill>
                <a:effectLst>
                  <a:outerShdw blurRad="38100" dist="38100" dir="2700000" algn="tl">
                    <a:srgbClr val="000000">
                      <a:alpha val="43137"/>
                    </a:srgbClr>
                  </a:outerShdw>
                </a:effectLst>
              </a:rPr>
              <a:t>C</a:t>
            </a:r>
          </a:p>
          <a:p>
            <a:r>
              <a:rPr lang="it-IT" sz="3200" dirty="0" smtClean="0">
                <a:solidFill>
                  <a:srgbClr val="FF0000"/>
                </a:solidFill>
                <a:effectLst>
                  <a:outerShdw blurRad="38100" dist="38100" dir="2700000" algn="tl">
                    <a:srgbClr val="000000">
                      <a:alpha val="43137"/>
                    </a:srgbClr>
                  </a:outerShdw>
                </a:effectLst>
              </a:rPr>
              <a:t>INO</a:t>
            </a:r>
            <a:endParaRPr lang="it-IT" sz="3200" dirty="0">
              <a:solidFill>
                <a:srgbClr val="FF0000"/>
              </a:solidFill>
              <a:effectLst>
                <a:outerShdw blurRad="38100" dist="38100" dir="2700000" algn="tl">
                  <a:srgbClr val="000000">
                    <a:alpha val="43137"/>
                  </a:srgbClr>
                </a:outerShdw>
              </a:effectLst>
            </a:endParaRPr>
          </a:p>
        </p:txBody>
      </p:sp>
      <p:sp>
        <p:nvSpPr>
          <p:cNvPr id="5" name="CasellaDiTesto 4"/>
          <p:cNvSpPr txBox="1"/>
          <p:nvPr/>
        </p:nvSpPr>
        <p:spPr>
          <a:xfrm>
            <a:off x="2627784" y="980728"/>
            <a:ext cx="1152128" cy="584775"/>
          </a:xfrm>
          <a:prstGeom prst="rect">
            <a:avLst/>
          </a:prstGeom>
          <a:noFill/>
        </p:spPr>
        <p:txBody>
          <a:bodyPr wrap="square" rtlCol="0">
            <a:spAutoFit/>
          </a:bodyPr>
          <a:lstStyle/>
          <a:p>
            <a:r>
              <a:rPr lang="it-IT" sz="3200" dirty="0" smtClean="0"/>
              <a:t>CINI</a:t>
            </a:r>
            <a:endParaRPr lang="it-IT" sz="3200" dirty="0"/>
          </a:p>
        </p:txBody>
      </p:sp>
      <p:sp>
        <p:nvSpPr>
          <p:cNvPr id="6" name="CasellaDiTesto 5"/>
          <p:cNvSpPr txBox="1"/>
          <p:nvPr/>
        </p:nvSpPr>
        <p:spPr>
          <a:xfrm>
            <a:off x="2627784" y="1484784"/>
            <a:ext cx="1872208" cy="584775"/>
          </a:xfrm>
          <a:prstGeom prst="rect">
            <a:avLst/>
          </a:prstGeom>
          <a:noFill/>
        </p:spPr>
        <p:txBody>
          <a:bodyPr wrap="square" rtlCol="0">
            <a:spAutoFit/>
          </a:bodyPr>
          <a:lstStyle/>
          <a:p>
            <a:r>
              <a:rPr lang="it-IT" sz="3200" dirty="0" smtClean="0"/>
              <a:t>OSTOSI</a:t>
            </a:r>
            <a:endParaRPr lang="it-IT" sz="3200" dirty="0"/>
          </a:p>
        </p:txBody>
      </p:sp>
      <p:sp>
        <p:nvSpPr>
          <p:cNvPr id="7" name="CasellaDiTesto 6"/>
          <p:cNvSpPr txBox="1"/>
          <p:nvPr/>
        </p:nvSpPr>
        <p:spPr>
          <a:xfrm>
            <a:off x="2555776" y="1988840"/>
            <a:ext cx="2952328" cy="584775"/>
          </a:xfrm>
          <a:prstGeom prst="rect">
            <a:avLst/>
          </a:prstGeom>
          <a:noFill/>
        </p:spPr>
        <p:txBody>
          <a:bodyPr wrap="square" rtlCol="0">
            <a:spAutoFit/>
          </a:bodyPr>
          <a:lstStyle/>
          <a:p>
            <a:r>
              <a:rPr lang="it-IT" sz="3200" dirty="0" smtClean="0"/>
              <a:t>NVITANTI</a:t>
            </a:r>
            <a:endParaRPr lang="it-IT" sz="3200" dirty="0"/>
          </a:p>
        </p:txBody>
      </p:sp>
      <p:sp>
        <p:nvSpPr>
          <p:cNvPr id="8" name="CasellaDiTesto 7"/>
          <p:cNvSpPr txBox="1"/>
          <p:nvPr/>
        </p:nvSpPr>
        <p:spPr>
          <a:xfrm>
            <a:off x="2699792" y="2492896"/>
            <a:ext cx="2952328" cy="584775"/>
          </a:xfrm>
          <a:prstGeom prst="rect">
            <a:avLst/>
          </a:prstGeom>
          <a:noFill/>
        </p:spPr>
        <p:txBody>
          <a:bodyPr wrap="square" rtlCol="0">
            <a:spAutoFit/>
          </a:bodyPr>
          <a:lstStyle/>
          <a:p>
            <a:r>
              <a:rPr lang="it-IT" sz="3200" dirty="0" smtClean="0"/>
              <a:t>UMEROSI</a:t>
            </a:r>
            <a:endParaRPr lang="it-IT" sz="3200" dirty="0"/>
          </a:p>
        </p:txBody>
      </p:sp>
      <p:sp>
        <p:nvSpPr>
          <p:cNvPr id="9" name="CasellaDiTesto 8"/>
          <p:cNvSpPr txBox="1"/>
          <p:nvPr/>
        </p:nvSpPr>
        <p:spPr>
          <a:xfrm>
            <a:off x="2699792" y="2924944"/>
            <a:ext cx="2952328" cy="584775"/>
          </a:xfrm>
          <a:prstGeom prst="rect">
            <a:avLst/>
          </a:prstGeom>
          <a:noFill/>
        </p:spPr>
        <p:txBody>
          <a:bodyPr wrap="square" rtlCol="0">
            <a:spAutoFit/>
          </a:bodyPr>
          <a:lstStyle/>
          <a:p>
            <a:r>
              <a:rPr lang="it-IT" sz="3200" dirty="0" smtClean="0"/>
              <a:t>VALI</a:t>
            </a:r>
            <a:endParaRPr lang="it-IT" sz="3200" dirty="0"/>
          </a:p>
        </p:txBody>
      </p:sp>
      <p:sp>
        <p:nvSpPr>
          <p:cNvPr id="11" name="CasellaDiTesto 10"/>
          <p:cNvSpPr txBox="1"/>
          <p:nvPr/>
        </p:nvSpPr>
        <p:spPr>
          <a:xfrm>
            <a:off x="5580112" y="4077072"/>
            <a:ext cx="288032" cy="2554545"/>
          </a:xfrm>
          <a:prstGeom prst="rect">
            <a:avLst/>
          </a:prstGeom>
          <a:noFill/>
        </p:spPr>
        <p:txBody>
          <a:bodyPr wrap="square" rtlCol="0">
            <a:spAutoFit/>
          </a:bodyPr>
          <a:lstStyle/>
          <a:p>
            <a:endParaRPr lang="it-IT" sz="3200" dirty="0" smtClean="0">
              <a:solidFill>
                <a:srgbClr val="FF0000"/>
              </a:solidFill>
              <a:effectLst>
                <a:outerShdw blurRad="38100" dist="38100" dir="2700000" algn="tl">
                  <a:srgbClr val="000000">
                    <a:alpha val="43137"/>
                  </a:srgbClr>
                </a:outerShdw>
              </a:effectLst>
            </a:endParaRPr>
          </a:p>
          <a:p>
            <a:r>
              <a:rPr lang="it-IT" sz="3200" dirty="0" smtClean="0">
                <a:solidFill>
                  <a:srgbClr val="FF0000"/>
                </a:solidFill>
                <a:effectLst>
                  <a:outerShdw blurRad="38100" dist="38100" dir="2700000" algn="tl">
                    <a:srgbClr val="000000">
                      <a:alpha val="43137"/>
                    </a:srgbClr>
                  </a:outerShdw>
                </a:effectLst>
              </a:rPr>
              <a:t>V</a:t>
            </a:r>
          </a:p>
          <a:p>
            <a:r>
              <a:rPr lang="it-IT" sz="3200" dirty="0" smtClean="0">
                <a:solidFill>
                  <a:srgbClr val="FF0000"/>
                </a:solidFill>
                <a:effectLst>
                  <a:outerShdw blurRad="38100" dist="38100" dir="2700000" algn="tl">
                    <a:srgbClr val="000000">
                      <a:alpha val="43137"/>
                    </a:srgbClr>
                  </a:outerShdw>
                </a:effectLst>
              </a:rPr>
              <a:t>ITE</a:t>
            </a:r>
            <a:endParaRPr lang="it-IT" sz="3200" dirty="0">
              <a:solidFill>
                <a:srgbClr val="FF0000"/>
              </a:solidFill>
              <a:effectLst>
                <a:outerShdw blurRad="38100" dist="38100" dir="2700000" algn="tl">
                  <a:srgbClr val="000000">
                    <a:alpha val="43137"/>
                  </a:srgbClr>
                </a:outerShdw>
              </a:effectLst>
            </a:endParaRPr>
          </a:p>
        </p:txBody>
      </p:sp>
      <p:sp>
        <p:nvSpPr>
          <p:cNvPr id="13" name="CasellaDiTesto 12"/>
          <p:cNvSpPr txBox="1"/>
          <p:nvPr/>
        </p:nvSpPr>
        <p:spPr>
          <a:xfrm>
            <a:off x="5868144" y="4581128"/>
            <a:ext cx="1872208" cy="584775"/>
          </a:xfrm>
          <a:prstGeom prst="rect">
            <a:avLst/>
          </a:prstGeom>
          <a:noFill/>
        </p:spPr>
        <p:txBody>
          <a:bodyPr wrap="square" rtlCol="0">
            <a:spAutoFit/>
          </a:bodyPr>
          <a:lstStyle/>
          <a:p>
            <a:r>
              <a:rPr lang="it-IT" sz="3200" dirty="0" smtClean="0"/>
              <a:t>INO</a:t>
            </a:r>
            <a:endParaRPr lang="it-IT" sz="3200" dirty="0"/>
          </a:p>
        </p:txBody>
      </p:sp>
      <p:sp>
        <p:nvSpPr>
          <p:cNvPr id="14" name="CasellaDiTesto 13"/>
          <p:cNvSpPr txBox="1"/>
          <p:nvPr/>
        </p:nvSpPr>
        <p:spPr>
          <a:xfrm>
            <a:off x="5796136" y="5085184"/>
            <a:ext cx="2952328" cy="584775"/>
          </a:xfrm>
          <a:prstGeom prst="rect">
            <a:avLst/>
          </a:prstGeom>
          <a:noFill/>
        </p:spPr>
        <p:txBody>
          <a:bodyPr wrap="square" rtlCol="0">
            <a:spAutoFit/>
          </a:bodyPr>
          <a:lstStyle/>
          <a:p>
            <a:r>
              <a:rPr lang="it-IT" sz="3200" dirty="0" smtClean="0"/>
              <a:t>NVITANTE</a:t>
            </a:r>
            <a:endParaRPr lang="it-IT" sz="3200" dirty="0"/>
          </a:p>
        </p:txBody>
      </p:sp>
      <p:sp>
        <p:nvSpPr>
          <p:cNvPr id="15" name="CasellaDiTesto 14"/>
          <p:cNvSpPr txBox="1"/>
          <p:nvPr/>
        </p:nvSpPr>
        <p:spPr>
          <a:xfrm>
            <a:off x="5868144" y="5580529"/>
            <a:ext cx="2952328" cy="584775"/>
          </a:xfrm>
          <a:prstGeom prst="rect">
            <a:avLst/>
          </a:prstGeom>
          <a:noFill/>
        </p:spPr>
        <p:txBody>
          <a:bodyPr wrap="square" rtlCol="0">
            <a:spAutoFit/>
          </a:bodyPr>
          <a:lstStyle/>
          <a:p>
            <a:r>
              <a:rPr lang="it-IT" sz="3200" dirty="0" smtClean="0"/>
              <a:t>ROPPO</a:t>
            </a:r>
            <a:endParaRPr lang="it-IT" sz="3200" dirty="0"/>
          </a:p>
        </p:txBody>
      </p:sp>
      <p:sp>
        <p:nvSpPr>
          <p:cNvPr id="16" name="CasellaDiTesto 15"/>
          <p:cNvSpPr txBox="1"/>
          <p:nvPr/>
        </p:nvSpPr>
        <p:spPr>
          <a:xfrm>
            <a:off x="5940152" y="6021288"/>
            <a:ext cx="2952328" cy="584775"/>
          </a:xfrm>
          <a:prstGeom prst="rect">
            <a:avLst/>
          </a:prstGeom>
          <a:noFill/>
        </p:spPr>
        <p:txBody>
          <a:bodyPr wrap="square" rtlCol="0">
            <a:spAutoFit/>
          </a:bodyPr>
          <a:lstStyle/>
          <a:p>
            <a:r>
              <a:rPr lang="it-IT" sz="3200" dirty="0" smtClean="0"/>
              <a:t>FFERVESCENTE</a:t>
            </a:r>
            <a:endParaRPr lang="it-IT"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50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
                                        </p:tgtEl>
                                        <p:attrNameLst>
                                          <p:attrName>fillcolor</p:attrName>
                                        </p:attrNameLst>
                                      </p:cBhvr>
                                      <p:tavLst>
                                        <p:tav tm="0">
                                          <p:val>
                                            <p:clrVal>
                                              <a:schemeClr val="accent2"/>
                                            </p:clrVal>
                                          </p:val>
                                        </p:tav>
                                        <p:tav tm="50000">
                                          <p:val>
                                            <p:clrVal>
                                              <a:schemeClr val="hlink"/>
                                            </p:clrVal>
                                          </p:val>
                                        </p:tav>
                                      </p:tavLst>
                                    </p:anim>
                                    <p:set>
                                      <p:cBhvr>
                                        <p:cTn id="9" dur="50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6"/>
                                        </p:tgtEl>
                                        <p:attrNameLst>
                                          <p:attrName>fillcolor</p:attrName>
                                        </p:attrNameLst>
                                      </p:cBhvr>
                                      <p:tavLst>
                                        <p:tav tm="0">
                                          <p:val>
                                            <p:clrVal>
                                              <a:schemeClr val="accent2"/>
                                            </p:clrVal>
                                          </p:val>
                                        </p:tav>
                                        <p:tav tm="50000">
                                          <p:val>
                                            <p:clrVal>
                                              <a:schemeClr val="hlink"/>
                                            </p:clrVal>
                                          </p:val>
                                        </p:tav>
                                      </p:tavLst>
                                    </p:anim>
                                    <p:set>
                                      <p:cBhvr>
                                        <p:cTn id="16" dur="50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7"/>
                                        </p:tgtEl>
                                        <p:attrNameLst>
                                          <p:attrName>fillcolor</p:attrName>
                                        </p:attrNameLst>
                                      </p:cBhvr>
                                      <p:tavLst>
                                        <p:tav tm="0">
                                          <p:val>
                                            <p:clrVal>
                                              <a:schemeClr val="accent2"/>
                                            </p:clrVal>
                                          </p:val>
                                        </p:tav>
                                        <p:tav tm="50000">
                                          <p:val>
                                            <p:clrVal>
                                              <a:schemeClr val="hlink"/>
                                            </p:clrVal>
                                          </p:val>
                                        </p:tav>
                                      </p:tavLst>
                                    </p:anim>
                                    <p:set>
                                      <p:cBhvr>
                                        <p:cTn id="23" dur="50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5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8"/>
                                        </p:tgtEl>
                                        <p:attrNameLst>
                                          <p:attrName>fillcolor</p:attrName>
                                        </p:attrNameLst>
                                      </p:cBhvr>
                                      <p:tavLst>
                                        <p:tav tm="0">
                                          <p:val>
                                            <p:clrVal>
                                              <a:schemeClr val="accent2"/>
                                            </p:clrVal>
                                          </p:val>
                                        </p:tav>
                                        <p:tav tm="50000">
                                          <p:val>
                                            <p:clrVal>
                                              <a:schemeClr val="hlink"/>
                                            </p:clrVal>
                                          </p:val>
                                        </p:tav>
                                      </p:tavLst>
                                    </p:anim>
                                    <p:set>
                                      <p:cBhvr>
                                        <p:cTn id="30" dur="50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9"/>
                                        </p:tgtEl>
                                        <p:attrNameLst>
                                          <p:attrName>fillcolor</p:attrName>
                                        </p:attrNameLst>
                                      </p:cBhvr>
                                      <p:tavLst>
                                        <p:tav tm="0">
                                          <p:val>
                                            <p:clrVal>
                                              <a:schemeClr val="accent2"/>
                                            </p:clrVal>
                                          </p:val>
                                        </p:tav>
                                        <p:tav tm="50000">
                                          <p:val>
                                            <p:clrVal>
                                              <a:schemeClr val="hlink"/>
                                            </p:clrVal>
                                          </p:val>
                                        </p:tav>
                                      </p:tavLst>
                                    </p:anim>
                                    <p:set>
                                      <p:cBhvr>
                                        <p:cTn id="37" dur="50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3"/>
                                        </p:tgtEl>
                                        <p:attrNameLst>
                                          <p:attrName>style.visibility</p:attrName>
                                        </p:attrNameLst>
                                      </p:cBhvr>
                                      <p:to>
                                        <p:strVal val="visible"/>
                                      </p:to>
                                    </p:set>
                                    <p:anim calcmode="discrete" valueType="clr">
                                      <p:cBhvr override="childStyle">
                                        <p:cTn id="42" dur="5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3" dur="500"/>
                                        <p:tgtEl>
                                          <p:spTgt spid="13"/>
                                        </p:tgtEl>
                                        <p:attrNameLst>
                                          <p:attrName>fillcolor</p:attrName>
                                        </p:attrNameLst>
                                      </p:cBhvr>
                                      <p:tavLst>
                                        <p:tav tm="0">
                                          <p:val>
                                            <p:clrVal>
                                              <a:schemeClr val="accent2"/>
                                            </p:clrVal>
                                          </p:val>
                                        </p:tav>
                                        <p:tav tm="50000">
                                          <p:val>
                                            <p:clrVal>
                                              <a:schemeClr val="hlink"/>
                                            </p:clrVal>
                                          </p:val>
                                        </p:tav>
                                      </p:tavLst>
                                    </p:anim>
                                    <p:set>
                                      <p:cBhvr>
                                        <p:cTn id="44" dur="500"/>
                                        <p:tgtEl>
                                          <p:spTgt spid="13"/>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4"/>
                                        </p:tgtEl>
                                        <p:attrNameLst>
                                          <p:attrName>style.visibility</p:attrName>
                                        </p:attrNameLst>
                                      </p:cBhvr>
                                      <p:to>
                                        <p:strVal val="visible"/>
                                      </p:to>
                                    </p:set>
                                    <p:anim calcmode="discrete" valueType="clr">
                                      <p:cBhvr override="childStyle">
                                        <p:cTn id="49" dur="5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0" dur="500"/>
                                        <p:tgtEl>
                                          <p:spTgt spid="14"/>
                                        </p:tgtEl>
                                        <p:attrNameLst>
                                          <p:attrName>fillcolor</p:attrName>
                                        </p:attrNameLst>
                                      </p:cBhvr>
                                      <p:tavLst>
                                        <p:tav tm="0">
                                          <p:val>
                                            <p:clrVal>
                                              <a:schemeClr val="accent2"/>
                                            </p:clrVal>
                                          </p:val>
                                        </p:tav>
                                        <p:tav tm="50000">
                                          <p:val>
                                            <p:clrVal>
                                              <a:schemeClr val="hlink"/>
                                            </p:clrVal>
                                          </p:val>
                                        </p:tav>
                                      </p:tavLst>
                                    </p:anim>
                                    <p:set>
                                      <p:cBhvr>
                                        <p:cTn id="51" dur="500"/>
                                        <p:tgtEl>
                                          <p:spTgt spid="14"/>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5"/>
                                        </p:tgtEl>
                                        <p:attrNameLst>
                                          <p:attrName>style.visibility</p:attrName>
                                        </p:attrNameLst>
                                      </p:cBhvr>
                                      <p:to>
                                        <p:strVal val="visible"/>
                                      </p:to>
                                    </p:set>
                                    <p:anim calcmode="discrete" valueType="clr">
                                      <p:cBhvr override="childStyle">
                                        <p:cTn id="56" dur="5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7" dur="500"/>
                                        <p:tgtEl>
                                          <p:spTgt spid="15"/>
                                        </p:tgtEl>
                                        <p:attrNameLst>
                                          <p:attrName>fillcolor</p:attrName>
                                        </p:attrNameLst>
                                      </p:cBhvr>
                                      <p:tavLst>
                                        <p:tav tm="0">
                                          <p:val>
                                            <p:clrVal>
                                              <a:schemeClr val="accent2"/>
                                            </p:clrVal>
                                          </p:val>
                                        </p:tav>
                                        <p:tav tm="50000">
                                          <p:val>
                                            <p:clrVal>
                                              <a:schemeClr val="hlink"/>
                                            </p:clrVal>
                                          </p:val>
                                        </p:tav>
                                      </p:tavLst>
                                    </p:anim>
                                    <p:set>
                                      <p:cBhvr>
                                        <p:cTn id="58" dur="500"/>
                                        <p:tgtEl>
                                          <p:spTgt spid="15"/>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6"/>
                                        </p:tgtEl>
                                        <p:attrNameLst>
                                          <p:attrName>style.visibility</p:attrName>
                                        </p:attrNameLst>
                                      </p:cBhvr>
                                      <p:to>
                                        <p:strVal val="visible"/>
                                      </p:to>
                                    </p:set>
                                    <p:anim calcmode="discrete" valueType="clr">
                                      <p:cBhvr override="childStyle">
                                        <p:cTn id="63" dur="5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4" dur="500"/>
                                        <p:tgtEl>
                                          <p:spTgt spid="16"/>
                                        </p:tgtEl>
                                        <p:attrNameLst>
                                          <p:attrName>fillcolor</p:attrName>
                                        </p:attrNameLst>
                                      </p:cBhvr>
                                      <p:tavLst>
                                        <p:tav tm="0">
                                          <p:val>
                                            <p:clrVal>
                                              <a:schemeClr val="accent2"/>
                                            </p:clrVal>
                                          </p:val>
                                        </p:tav>
                                        <p:tav tm="50000">
                                          <p:val>
                                            <p:clrVal>
                                              <a:schemeClr val="hlink"/>
                                            </p:clrVal>
                                          </p:val>
                                        </p:tav>
                                      </p:tavLst>
                                    </p:anim>
                                    <p:set>
                                      <p:cBhvr>
                                        <p:cTn id="65" dur="50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3" grpId="0"/>
      <p:bldP spid="14" grpId="0"/>
      <p:bldP spid="15" grpId="0"/>
      <p:bldP spid="1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862</Words>
  <Application>Microsoft Office PowerPoint</Application>
  <PresentationFormat>Presentazione su schermo (4:3)</PresentationFormat>
  <Paragraphs>178</Paragraphs>
  <Slides>24</Slides>
  <Notes>0</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Rita</dc:creator>
  <cp:lastModifiedBy>FM</cp:lastModifiedBy>
  <cp:revision>14</cp:revision>
  <dcterms:created xsi:type="dcterms:W3CDTF">2011-09-26T13:01:16Z</dcterms:created>
  <dcterms:modified xsi:type="dcterms:W3CDTF">2014-09-29T22:44:17Z</dcterms:modified>
</cp:coreProperties>
</file>